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1"/>
  </p:sldMasterIdLst>
  <p:notesMasterIdLst>
    <p:notesMasterId r:id="rId42"/>
  </p:notesMasterIdLst>
  <p:sldIdLst>
    <p:sldId id="354" r:id="rId2"/>
    <p:sldId id="366" r:id="rId3"/>
    <p:sldId id="355" r:id="rId4"/>
    <p:sldId id="364" r:id="rId5"/>
    <p:sldId id="363" r:id="rId6"/>
    <p:sldId id="362" r:id="rId7"/>
    <p:sldId id="361" r:id="rId8"/>
    <p:sldId id="360" r:id="rId9"/>
    <p:sldId id="384" r:id="rId10"/>
    <p:sldId id="359" r:id="rId11"/>
    <p:sldId id="358" r:id="rId12"/>
    <p:sldId id="357" r:id="rId13"/>
    <p:sldId id="383" r:id="rId14"/>
    <p:sldId id="370" r:id="rId15"/>
    <p:sldId id="381" r:id="rId16"/>
    <p:sldId id="371" r:id="rId17"/>
    <p:sldId id="372" r:id="rId18"/>
    <p:sldId id="373" r:id="rId19"/>
    <p:sldId id="382" r:id="rId20"/>
    <p:sldId id="374" r:id="rId21"/>
    <p:sldId id="375" r:id="rId22"/>
    <p:sldId id="376" r:id="rId23"/>
    <p:sldId id="377" r:id="rId24"/>
    <p:sldId id="378" r:id="rId25"/>
    <p:sldId id="379" r:id="rId26"/>
    <p:sldId id="380" r:id="rId27"/>
    <p:sldId id="348" r:id="rId28"/>
    <p:sldId id="350" r:id="rId29"/>
    <p:sldId id="352" r:id="rId30"/>
    <p:sldId id="385" r:id="rId31"/>
    <p:sldId id="386" r:id="rId32"/>
    <p:sldId id="387" r:id="rId33"/>
    <p:sldId id="388" r:id="rId34"/>
    <p:sldId id="344" r:id="rId35"/>
    <p:sldId id="346" r:id="rId36"/>
    <p:sldId id="345" r:id="rId37"/>
    <p:sldId id="341" r:id="rId38"/>
    <p:sldId id="368" r:id="rId39"/>
    <p:sldId id="342" r:id="rId40"/>
    <p:sldId id="353"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9FBE142-6EAB-8A07-88D6-11DB8EACFA81}" v="73" dt="2023-10-19T20:32:26.710"/>
    <p1510:client id="{1801E71D-1AEB-7DBA-D82B-116957C62957}" v="101" dt="2023-10-18T23:36:39.312"/>
    <p1510:client id="{2B96E00E-E537-22B3-E93E-7C08D4436198}" v="824" dt="2023-10-20T06:49:17.204"/>
    <p1510:client id="{31E103C2-A2E2-F481-198E-18E578C16BAE}" v="737" dt="2023-10-20T15:48:49.645"/>
    <p1510:client id="{380D318E-03BE-859E-78ED-F76603EDC11F}" v="8" dt="2023-10-20T15:46:34.286"/>
    <p1510:client id="{46A1FD63-8095-E171-F3D7-B683870B8C64}" v="18" dt="2023-10-20T17:03:38.891"/>
    <p1510:client id="{7851104B-97CA-7393-D8F4-5F37FEC69C3B}" v="34" dt="2023-10-18T22:33:59.313"/>
    <p1510:client id="{8ED8638A-A04A-42BC-A116-00B65991644F}" v="644" dt="2023-10-20T07:13:24.533"/>
    <p1510:client id="{9E1A910D-AFA4-DC4A-ACB9-E7975DD14907}" v="1" dt="2023-10-20T18:08:57.436"/>
    <p1510:client id="{9FBA12B5-366D-652F-611C-076FC6B85097}" v="405" dt="2023-10-20T15:44:08.640"/>
    <p1510:client id="{AD35A8AE-ED01-6959-FCAA-83E5BDA2C5EA}" v="217" dt="2023-10-19T17:43:58.823"/>
    <p1510:client id="{CD35D60D-2FF7-74A4-40B2-F8AC3BC7ECF3}" v="580" dt="2023-10-19T04:33:56.718"/>
    <p1510:client id="{DAC4C659-CF59-4B9B-874E-98664EF3AE18}" v="120" dt="2023-10-20T17:00:17.231"/>
    <p1510:client id="{E25C15B5-6B2A-4353-9135-9572C6F0B8B3}" v="754" dt="2023-10-18T17:55:07.275"/>
    <p1510:client id="{F13D8A63-AB4E-EBB3-F248-1E6DFF36A163}" v="543" dt="2023-10-19T16:39:29.368"/>
    <p1510:client id="{F7CFD267-9F23-339F-B918-8DEA296B7B4E}" v="585" dt="2023-10-20T18:42:14.43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8" d="100"/>
          <a:sy n="68" d="100"/>
        </p:scale>
        <p:origin x="792"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5.1115430816707913E-2"/>
          <c:y val="3.4450831168132592E-2"/>
          <c:w val="0.92157410973132936"/>
          <c:h val="0.93109833766373484"/>
        </c:manualLayout>
      </c:layout>
      <c:scatterChart>
        <c:scatterStyle val="lineMarker"/>
        <c:varyColors val="0"/>
        <c:ser>
          <c:idx val="0"/>
          <c:order val="0"/>
          <c:tx>
            <c:strRef>
              <c:f>Sheet1!$B$1</c:f>
              <c:strCache>
                <c:ptCount val="1"/>
                <c:pt idx="0">
                  <c:v>Y-Values</c:v>
                </c:pt>
              </c:strCache>
            </c:strRef>
          </c:tx>
          <c:spPr>
            <a:ln w="19050" cap="rnd">
              <a:noFill/>
              <a:round/>
            </a:ln>
            <a:effectLst/>
          </c:spPr>
          <c:marker>
            <c:symbol val="circle"/>
            <c:size val="5"/>
            <c:spPr>
              <a:solidFill>
                <a:schemeClr val="accent1"/>
              </a:solidFill>
              <a:ln w="9525">
                <a:solidFill>
                  <a:schemeClr val="accent1"/>
                </a:solidFill>
              </a:ln>
              <a:effectLst/>
            </c:spPr>
          </c:marker>
          <c:xVal>
            <c:numRef>
              <c:f>Sheet1!$A$2:$A$5</c:f>
              <c:numCache>
                <c:formatCode>General</c:formatCode>
                <c:ptCount val="4"/>
                <c:pt idx="0">
                  <c:v>2</c:v>
                </c:pt>
                <c:pt idx="1">
                  <c:v>2</c:v>
                </c:pt>
                <c:pt idx="2">
                  <c:v>-2</c:v>
                </c:pt>
                <c:pt idx="3">
                  <c:v>-2</c:v>
                </c:pt>
              </c:numCache>
            </c:numRef>
          </c:xVal>
          <c:yVal>
            <c:numRef>
              <c:f>Sheet1!$B$2:$B$5</c:f>
              <c:numCache>
                <c:formatCode>General</c:formatCode>
                <c:ptCount val="4"/>
                <c:pt idx="0">
                  <c:v>2</c:v>
                </c:pt>
                <c:pt idx="1">
                  <c:v>-2</c:v>
                </c:pt>
                <c:pt idx="2">
                  <c:v>-2</c:v>
                </c:pt>
                <c:pt idx="3">
                  <c:v>2</c:v>
                </c:pt>
              </c:numCache>
            </c:numRef>
          </c:yVal>
          <c:smooth val="0"/>
          <c:extLst>
            <c:ext xmlns:c16="http://schemas.microsoft.com/office/drawing/2014/chart" uri="{C3380CC4-5D6E-409C-BE32-E72D297353CC}">
              <c16:uniqueId val="{00000000-245F-4565-9C9B-283B8686E818}"/>
            </c:ext>
          </c:extLst>
        </c:ser>
        <c:ser>
          <c:idx val="1"/>
          <c:order val="1"/>
          <c:tx>
            <c:v>X-Values</c:v>
          </c:tx>
          <c:spPr>
            <a:ln w="25400" cap="rnd">
              <a:noFill/>
              <a:round/>
            </a:ln>
            <a:effectLst/>
          </c:spPr>
          <c:marker>
            <c:symbol val="circle"/>
            <c:size val="5"/>
            <c:spPr>
              <a:solidFill>
                <a:schemeClr val="accent2"/>
              </a:solidFill>
              <a:ln w="9525">
                <a:solidFill>
                  <a:schemeClr val="accent2"/>
                </a:solidFill>
              </a:ln>
              <a:effectLst/>
            </c:spPr>
          </c:marker>
          <c:xVal>
            <c:numRef>
              <c:f>Sheet1!$D$2:$D$5</c:f>
              <c:numCache>
                <c:formatCode>General</c:formatCode>
                <c:ptCount val="4"/>
                <c:pt idx="0">
                  <c:v>1</c:v>
                </c:pt>
                <c:pt idx="1">
                  <c:v>1</c:v>
                </c:pt>
                <c:pt idx="2">
                  <c:v>-1</c:v>
                </c:pt>
                <c:pt idx="3">
                  <c:v>-1</c:v>
                </c:pt>
              </c:numCache>
            </c:numRef>
          </c:xVal>
          <c:yVal>
            <c:numRef>
              <c:f>Sheet1!$E$2:$E$5</c:f>
              <c:numCache>
                <c:formatCode>General</c:formatCode>
                <c:ptCount val="4"/>
                <c:pt idx="0">
                  <c:v>1</c:v>
                </c:pt>
                <c:pt idx="1">
                  <c:v>-1</c:v>
                </c:pt>
                <c:pt idx="2">
                  <c:v>-1</c:v>
                </c:pt>
                <c:pt idx="3">
                  <c:v>1</c:v>
                </c:pt>
              </c:numCache>
            </c:numRef>
          </c:yVal>
          <c:smooth val="0"/>
          <c:extLst>
            <c:ext xmlns:c16="http://schemas.microsoft.com/office/drawing/2014/chart" uri="{C3380CC4-5D6E-409C-BE32-E72D297353CC}">
              <c16:uniqueId val="{00000001-245F-4565-9C9B-283B8686E818}"/>
            </c:ext>
          </c:extLst>
        </c:ser>
        <c:dLbls>
          <c:showLegendKey val="0"/>
          <c:showVal val="0"/>
          <c:showCatName val="0"/>
          <c:showSerName val="0"/>
          <c:showPercent val="0"/>
          <c:showBubbleSize val="0"/>
        </c:dLbls>
        <c:axId val="252302160"/>
        <c:axId val="265768144"/>
      </c:scatterChart>
      <c:valAx>
        <c:axId val="252302160"/>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65768144"/>
        <c:crosses val="autoZero"/>
        <c:crossBetween val="midCat"/>
      </c:valAx>
      <c:valAx>
        <c:axId val="26576814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52302160"/>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scatterChart>
        <c:scatterStyle val="lineMarker"/>
        <c:varyColors val="0"/>
        <c:ser>
          <c:idx val="0"/>
          <c:order val="0"/>
          <c:tx>
            <c:strRef>
              <c:f>Sheet1!$B$1</c:f>
              <c:strCache>
                <c:ptCount val="1"/>
                <c:pt idx="0">
                  <c:v>Y-Values</c:v>
                </c:pt>
              </c:strCache>
            </c:strRef>
          </c:tx>
          <c:spPr>
            <a:ln w="19050" cap="rnd">
              <a:noFill/>
              <a:round/>
            </a:ln>
            <a:effectLst/>
          </c:spPr>
          <c:marker>
            <c:symbol val="circle"/>
            <c:size val="5"/>
            <c:spPr>
              <a:solidFill>
                <a:schemeClr val="accent1"/>
              </a:solidFill>
              <a:ln w="9525">
                <a:solidFill>
                  <a:schemeClr val="accent1"/>
                </a:solidFill>
              </a:ln>
              <a:effectLst/>
            </c:spPr>
          </c:marker>
          <c:xVal>
            <c:numRef>
              <c:f>Sheet1!$A$2:$A$5</c:f>
              <c:numCache>
                <c:formatCode>General</c:formatCode>
                <c:ptCount val="4"/>
                <c:pt idx="0">
                  <c:v>2</c:v>
                </c:pt>
                <c:pt idx="1">
                  <c:v>10</c:v>
                </c:pt>
                <c:pt idx="2">
                  <c:v>6</c:v>
                </c:pt>
                <c:pt idx="3">
                  <c:v>6</c:v>
                </c:pt>
              </c:numCache>
            </c:numRef>
          </c:xVal>
          <c:yVal>
            <c:numRef>
              <c:f>Sheet1!$B$2:$B$5</c:f>
              <c:numCache>
                <c:formatCode>General</c:formatCode>
                <c:ptCount val="4"/>
                <c:pt idx="0">
                  <c:v>2</c:v>
                </c:pt>
                <c:pt idx="1">
                  <c:v>6</c:v>
                </c:pt>
                <c:pt idx="2">
                  <c:v>6</c:v>
                </c:pt>
                <c:pt idx="3">
                  <c:v>10</c:v>
                </c:pt>
              </c:numCache>
            </c:numRef>
          </c:yVal>
          <c:smooth val="0"/>
          <c:extLst>
            <c:ext xmlns:c16="http://schemas.microsoft.com/office/drawing/2014/chart" uri="{C3380CC4-5D6E-409C-BE32-E72D297353CC}">
              <c16:uniqueId val="{00000000-8D55-41CF-B550-91490E757409}"/>
            </c:ext>
          </c:extLst>
        </c:ser>
        <c:ser>
          <c:idx val="1"/>
          <c:order val="1"/>
          <c:tx>
            <c:v>X-Values</c:v>
          </c:tx>
          <c:spPr>
            <a:ln w="25400" cap="rnd">
              <a:noFill/>
              <a:round/>
            </a:ln>
            <a:effectLst/>
          </c:spPr>
          <c:marker>
            <c:symbol val="circle"/>
            <c:size val="5"/>
            <c:spPr>
              <a:solidFill>
                <a:schemeClr val="accent2"/>
              </a:solidFill>
              <a:ln w="9525">
                <a:solidFill>
                  <a:schemeClr val="accent2"/>
                </a:solidFill>
              </a:ln>
              <a:effectLst/>
            </c:spPr>
          </c:marker>
          <c:xVal>
            <c:numRef>
              <c:f>Sheet1!$D$2:$D$5</c:f>
              <c:numCache>
                <c:formatCode>General</c:formatCode>
                <c:ptCount val="4"/>
                <c:pt idx="0">
                  <c:v>1</c:v>
                </c:pt>
                <c:pt idx="1">
                  <c:v>1</c:v>
                </c:pt>
                <c:pt idx="2">
                  <c:v>-1</c:v>
                </c:pt>
                <c:pt idx="3">
                  <c:v>-1</c:v>
                </c:pt>
              </c:numCache>
            </c:numRef>
          </c:xVal>
          <c:yVal>
            <c:numRef>
              <c:f>Sheet1!$E$2:$E$5</c:f>
              <c:numCache>
                <c:formatCode>General</c:formatCode>
                <c:ptCount val="4"/>
                <c:pt idx="0">
                  <c:v>1</c:v>
                </c:pt>
                <c:pt idx="1">
                  <c:v>-1</c:v>
                </c:pt>
                <c:pt idx="2">
                  <c:v>-1</c:v>
                </c:pt>
                <c:pt idx="3">
                  <c:v>1</c:v>
                </c:pt>
              </c:numCache>
            </c:numRef>
          </c:yVal>
          <c:smooth val="0"/>
          <c:extLst>
            <c:ext xmlns:c16="http://schemas.microsoft.com/office/drawing/2014/chart" uri="{C3380CC4-5D6E-409C-BE32-E72D297353CC}">
              <c16:uniqueId val="{00000001-8D55-41CF-B550-91490E757409}"/>
            </c:ext>
          </c:extLst>
        </c:ser>
        <c:dLbls>
          <c:showLegendKey val="0"/>
          <c:showVal val="0"/>
          <c:showCatName val="0"/>
          <c:showSerName val="0"/>
          <c:showPercent val="0"/>
          <c:showBubbleSize val="0"/>
        </c:dLbls>
        <c:axId val="252302160"/>
        <c:axId val="265768144"/>
      </c:scatterChart>
      <c:valAx>
        <c:axId val="252302160"/>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65768144"/>
        <c:crosses val="autoZero"/>
        <c:crossBetween val="midCat"/>
      </c:valAx>
      <c:valAx>
        <c:axId val="26576814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52302160"/>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A01C20D-AAFF-48C1-8AEC-1A61942E6FDA}" type="datetimeFigureOut">
              <a:rPr lang="en-GB" smtClean="0"/>
              <a:t>25/10/2023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A8C653C-9343-444D-A8B6-CE74466C3D6F}" type="slidenum">
              <a:rPr lang="en-GB" smtClean="0"/>
              <a:t>‹#›</a:t>
            </a:fld>
            <a:endParaRPr lang="en-GB"/>
          </a:p>
        </p:txBody>
      </p:sp>
    </p:spTree>
    <p:extLst>
      <p:ext uri="{BB962C8B-B14F-4D97-AF65-F5344CB8AC3E}">
        <p14:creationId xmlns:p14="http://schemas.microsoft.com/office/powerpoint/2010/main" val="29843254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DF7E94-BE02-9A45-9062-1449FB0E45C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6650E84-FCA6-BF46-947F-0E37FDBD2030}"/>
              </a:ext>
            </a:extLst>
          </p:cNvPr>
          <p:cNvSpPr>
            <a:spLocks noGrp="1"/>
          </p:cNvSpPr>
          <p:nvPr>
            <p:ph type="subTitle" idx="1"/>
          </p:nvPr>
        </p:nvSpPr>
        <p:spPr>
          <a:xfrm>
            <a:off x="1524000" y="3602037"/>
            <a:ext cx="9144000" cy="1655763"/>
          </a:xfrm>
        </p:spPr>
        <p:txBody>
          <a:bodyPr/>
          <a:lstStyle>
            <a:lvl1pPr marL="0" indent="0" algn="ctr">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B9436B4-1720-2548-BCE3-CC2568995FDB}"/>
              </a:ext>
            </a:extLst>
          </p:cNvPr>
          <p:cNvSpPr>
            <a:spLocks noGrp="1"/>
          </p:cNvSpPr>
          <p:nvPr>
            <p:ph type="dt" sz="half" idx="10"/>
          </p:nvPr>
        </p:nvSpPr>
        <p:spPr>
          <a:xfrm>
            <a:off x="838200" y="6356351"/>
            <a:ext cx="2743200" cy="365125"/>
          </a:xfrm>
          <a:prstGeom prst="rect">
            <a:avLst/>
          </a:prstGeom>
        </p:spPr>
        <p:txBody>
          <a:bodyPr/>
          <a:lstStyle/>
          <a:p>
            <a:fld id="{AC68BF60-450A-4719-B624-3086F2EA2D00}" type="datetime1">
              <a:rPr lang="en-US" smtClean="0"/>
              <a:t>10/25/2023</a:t>
            </a:fld>
            <a:endParaRPr lang="en-US"/>
          </a:p>
        </p:txBody>
      </p:sp>
      <p:sp>
        <p:nvSpPr>
          <p:cNvPr id="5" name="Footer Placeholder 4">
            <a:extLst>
              <a:ext uri="{FF2B5EF4-FFF2-40B4-BE49-F238E27FC236}">
                <a16:creationId xmlns:a16="http://schemas.microsoft.com/office/drawing/2014/main" id="{CB98079D-0BF4-CD44-B92A-489A2C415B4C}"/>
              </a:ext>
            </a:extLst>
          </p:cNvPr>
          <p:cNvSpPr>
            <a:spLocks noGrp="1"/>
          </p:cNvSpPr>
          <p:nvPr>
            <p:ph type="ftr" sz="quarter" idx="11"/>
          </p:nvPr>
        </p:nvSpPr>
        <p:spPr>
          <a:xfrm>
            <a:off x="4038600" y="6356351"/>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63D7B34F-B4A6-AC47-A86D-866C0E2385F7}"/>
              </a:ext>
            </a:extLst>
          </p:cNvPr>
          <p:cNvSpPr>
            <a:spLocks noGrp="1"/>
          </p:cNvSpPr>
          <p:nvPr>
            <p:ph type="sldNum" sz="quarter" idx="12"/>
          </p:nvPr>
        </p:nvSpPr>
        <p:spPr>
          <a:xfrm>
            <a:off x="8610600" y="6356351"/>
            <a:ext cx="2743200" cy="365125"/>
          </a:xfrm>
          <a:prstGeom prst="rect">
            <a:avLst/>
          </a:prstGeom>
        </p:spPr>
        <p:txBody>
          <a:bodyPr/>
          <a:lstStyle/>
          <a:p>
            <a:fld id="{2DEBF6B5-A8B6-5742-91AE-8DC29EBB8E42}" type="slidenum">
              <a:rPr lang="en-US" smtClean="0"/>
              <a:t>‹#›</a:t>
            </a:fld>
            <a:endParaRPr lang="en-US"/>
          </a:p>
        </p:txBody>
      </p:sp>
    </p:spTree>
    <p:extLst>
      <p:ext uri="{BB962C8B-B14F-4D97-AF65-F5344CB8AC3E}">
        <p14:creationId xmlns:p14="http://schemas.microsoft.com/office/powerpoint/2010/main" val="2813343638"/>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803D7-DD00-0748-8FFA-B2BC03BCA1C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712826A-88C3-5743-B64C-B07D2BE58A99}"/>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733BF11-5B50-CC4B-AA5F-9AF20D6D168B}"/>
              </a:ext>
            </a:extLst>
          </p:cNvPr>
          <p:cNvSpPr>
            <a:spLocks noGrp="1"/>
          </p:cNvSpPr>
          <p:nvPr>
            <p:ph type="dt" sz="half" idx="10"/>
          </p:nvPr>
        </p:nvSpPr>
        <p:spPr>
          <a:xfrm>
            <a:off x="838200" y="6356351"/>
            <a:ext cx="2743200" cy="365125"/>
          </a:xfrm>
          <a:prstGeom prst="rect">
            <a:avLst/>
          </a:prstGeom>
        </p:spPr>
        <p:txBody>
          <a:bodyPr/>
          <a:lstStyle/>
          <a:p>
            <a:fld id="{2101355D-69A1-460C-AC73-A49214E74360}" type="datetime1">
              <a:rPr lang="en-US" smtClean="0"/>
              <a:t>10/25/2023</a:t>
            </a:fld>
            <a:endParaRPr lang="en-US"/>
          </a:p>
        </p:txBody>
      </p:sp>
      <p:sp>
        <p:nvSpPr>
          <p:cNvPr id="5" name="Footer Placeholder 4">
            <a:extLst>
              <a:ext uri="{FF2B5EF4-FFF2-40B4-BE49-F238E27FC236}">
                <a16:creationId xmlns:a16="http://schemas.microsoft.com/office/drawing/2014/main" id="{9D0CF8D4-EC88-134C-BC2D-702B64D31477}"/>
              </a:ext>
            </a:extLst>
          </p:cNvPr>
          <p:cNvSpPr>
            <a:spLocks noGrp="1"/>
          </p:cNvSpPr>
          <p:nvPr>
            <p:ph type="ftr" sz="quarter" idx="11"/>
          </p:nvPr>
        </p:nvSpPr>
        <p:spPr>
          <a:xfrm>
            <a:off x="4038600" y="6356351"/>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54415D8A-E2CA-8E43-8878-75649038BB1B}"/>
              </a:ext>
            </a:extLst>
          </p:cNvPr>
          <p:cNvSpPr>
            <a:spLocks noGrp="1"/>
          </p:cNvSpPr>
          <p:nvPr>
            <p:ph type="sldNum" sz="quarter" idx="12"/>
          </p:nvPr>
        </p:nvSpPr>
        <p:spPr>
          <a:xfrm>
            <a:off x="8610600" y="6356351"/>
            <a:ext cx="2743200" cy="365125"/>
          </a:xfrm>
          <a:prstGeom prst="rect">
            <a:avLst/>
          </a:prstGeom>
        </p:spPr>
        <p:txBody>
          <a:bodyPr/>
          <a:lstStyle/>
          <a:p>
            <a:fld id="{2DEBF6B5-A8B6-5742-91AE-8DC29EBB8E42}" type="slidenum">
              <a:rPr lang="en-US" smtClean="0"/>
              <a:t>‹#›</a:t>
            </a:fld>
            <a:endParaRPr lang="en-US"/>
          </a:p>
        </p:txBody>
      </p:sp>
    </p:spTree>
    <p:extLst>
      <p:ext uri="{BB962C8B-B14F-4D97-AF65-F5344CB8AC3E}">
        <p14:creationId xmlns:p14="http://schemas.microsoft.com/office/powerpoint/2010/main" val="2643588050"/>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092ECA9-11B4-0F45-94F9-0FC941CF1721}"/>
              </a:ext>
            </a:extLst>
          </p:cNvPr>
          <p:cNvSpPr>
            <a:spLocks noGrp="1"/>
          </p:cNvSpPr>
          <p:nvPr>
            <p:ph type="title" orient="vert"/>
          </p:nvPr>
        </p:nvSpPr>
        <p:spPr>
          <a:xfrm>
            <a:off x="8724901" y="365126"/>
            <a:ext cx="2628900" cy="5811839"/>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B3255D7-028B-5D4B-89B0-B5AD9EEF0C3F}"/>
              </a:ext>
            </a:extLst>
          </p:cNvPr>
          <p:cNvSpPr>
            <a:spLocks noGrp="1"/>
          </p:cNvSpPr>
          <p:nvPr>
            <p:ph type="body" orient="vert" idx="1"/>
          </p:nvPr>
        </p:nvSpPr>
        <p:spPr>
          <a:xfrm>
            <a:off x="838201" y="365126"/>
            <a:ext cx="7734300" cy="581183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7B0844-2774-6245-8C90-47C68BEA8BAA}"/>
              </a:ext>
            </a:extLst>
          </p:cNvPr>
          <p:cNvSpPr>
            <a:spLocks noGrp="1"/>
          </p:cNvSpPr>
          <p:nvPr>
            <p:ph type="dt" sz="half" idx="10"/>
          </p:nvPr>
        </p:nvSpPr>
        <p:spPr>
          <a:xfrm>
            <a:off x="838200" y="6356351"/>
            <a:ext cx="2743200" cy="365125"/>
          </a:xfrm>
          <a:prstGeom prst="rect">
            <a:avLst/>
          </a:prstGeom>
        </p:spPr>
        <p:txBody>
          <a:bodyPr/>
          <a:lstStyle/>
          <a:p>
            <a:fld id="{63FAB9B9-22F6-46CD-A5CC-DE483E802231}" type="datetime1">
              <a:rPr lang="en-US" smtClean="0"/>
              <a:t>10/25/2023</a:t>
            </a:fld>
            <a:endParaRPr lang="en-US"/>
          </a:p>
        </p:txBody>
      </p:sp>
      <p:sp>
        <p:nvSpPr>
          <p:cNvPr id="5" name="Footer Placeholder 4">
            <a:extLst>
              <a:ext uri="{FF2B5EF4-FFF2-40B4-BE49-F238E27FC236}">
                <a16:creationId xmlns:a16="http://schemas.microsoft.com/office/drawing/2014/main" id="{17E65D80-3CA0-DF4E-B0D2-D7B2532844C9}"/>
              </a:ext>
            </a:extLst>
          </p:cNvPr>
          <p:cNvSpPr>
            <a:spLocks noGrp="1"/>
          </p:cNvSpPr>
          <p:nvPr>
            <p:ph type="ftr" sz="quarter" idx="11"/>
          </p:nvPr>
        </p:nvSpPr>
        <p:spPr>
          <a:xfrm>
            <a:off x="4038600" y="6356351"/>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24E432B8-447B-714B-8A40-62A6716251D1}"/>
              </a:ext>
            </a:extLst>
          </p:cNvPr>
          <p:cNvSpPr>
            <a:spLocks noGrp="1"/>
          </p:cNvSpPr>
          <p:nvPr>
            <p:ph type="sldNum" sz="quarter" idx="12"/>
          </p:nvPr>
        </p:nvSpPr>
        <p:spPr>
          <a:xfrm>
            <a:off x="8610600" y="6356351"/>
            <a:ext cx="2743200" cy="365125"/>
          </a:xfrm>
          <a:prstGeom prst="rect">
            <a:avLst/>
          </a:prstGeom>
        </p:spPr>
        <p:txBody>
          <a:bodyPr/>
          <a:lstStyle/>
          <a:p>
            <a:fld id="{2DEBF6B5-A8B6-5742-91AE-8DC29EBB8E42}" type="slidenum">
              <a:rPr lang="en-US" smtClean="0"/>
              <a:t>‹#›</a:t>
            </a:fld>
            <a:endParaRPr lang="en-US"/>
          </a:p>
        </p:txBody>
      </p:sp>
    </p:spTree>
    <p:extLst>
      <p:ext uri="{BB962C8B-B14F-4D97-AF65-F5344CB8AC3E}">
        <p14:creationId xmlns:p14="http://schemas.microsoft.com/office/powerpoint/2010/main" val="3696410721"/>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69D7BE-8467-FA47-BC87-BEEAECA3B45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CD20FF2-3FE8-1248-A4BA-F5AE9648AA37}"/>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C397C0-5CA5-F14C-AA7D-A1EE12F4403D}"/>
              </a:ext>
            </a:extLst>
          </p:cNvPr>
          <p:cNvSpPr>
            <a:spLocks noGrp="1"/>
          </p:cNvSpPr>
          <p:nvPr>
            <p:ph type="dt" sz="half" idx="10"/>
          </p:nvPr>
        </p:nvSpPr>
        <p:spPr>
          <a:xfrm>
            <a:off x="838200" y="6356351"/>
            <a:ext cx="2743200" cy="365125"/>
          </a:xfrm>
          <a:prstGeom prst="rect">
            <a:avLst/>
          </a:prstGeom>
        </p:spPr>
        <p:txBody>
          <a:bodyPr/>
          <a:lstStyle/>
          <a:p>
            <a:fld id="{05F68A32-887D-4963-888E-221F236EADAA}" type="datetime1">
              <a:rPr lang="en-US" smtClean="0"/>
              <a:t>10/25/2023</a:t>
            </a:fld>
            <a:endParaRPr lang="en-US"/>
          </a:p>
        </p:txBody>
      </p:sp>
      <p:sp>
        <p:nvSpPr>
          <p:cNvPr id="5" name="Footer Placeholder 4">
            <a:extLst>
              <a:ext uri="{FF2B5EF4-FFF2-40B4-BE49-F238E27FC236}">
                <a16:creationId xmlns:a16="http://schemas.microsoft.com/office/drawing/2014/main" id="{2CEC006F-A7FD-6846-A942-B3569196CF9C}"/>
              </a:ext>
            </a:extLst>
          </p:cNvPr>
          <p:cNvSpPr>
            <a:spLocks noGrp="1"/>
          </p:cNvSpPr>
          <p:nvPr>
            <p:ph type="ftr" sz="quarter" idx="11"/>
          </p:nvPr>
        </p:nvSpPr>
        <p:spPr>
          <a:xfrm>
            <a:off x="4038600" y="6356351"/>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81BF61AC-F887-AE4C-BD7C-AC1FDE24B836}"/>
              </a:ext>
            </a:extLst>
          </p:cNvPr>
          <p:cNvSpPr>
            <a:spLocks noGrp="1"/>
          </p:cNvSpPr>
          <p:nvPr>
            <p:ph type="sldNum" sz="quarter" idx="12"/>
          </p:nvPr>
        </p:nvSpPr>
        <p:spPr>
          <a:xfrm>
            <a:off x="8610600" y="6356351"/>
            <a:ext cx="2743200" cy="365125"/>
          </a:xfrm>
          <a:prstGeom prst="rect">
            <a:avLst/>
          </a:prstGeom>
        </p:spPr>
        <p:txBody>
          <a:bodyPr/>
          <a:lstStyle/>
          <a:p>
            <a:fld id="{2DEBF6B5-A8B6-5742-91AE-8DC29EBB8E42}" type="slidenum">
              <a:rPr lang="en-US" smtClean="0"/>
              <a:t>‹#›</a:t>
            </a:fld>
            <a:endParaRPr lang="en-US"/>
          </a:p>
        </p:txBody>
      </p:sp>
    </p:spTree>
    <p:extLst>
      <p:ext uri="{BB962C8B-B14F-4D97-AF65-F5344CB8AC3E}">
        <p14:creationId xmlns:p14="http://schemas.microsoft.com/office/powerpoint/2010/main" val="21320001"/>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D7D49B-FD14-D446-91B5-0CC55D140B6D}"/>
              </a:ext>
            </a:extLst>
          </p:cNvPr>
          <p:cNvSpPr>
            <a:spLocks noGrp="1"/>
          </p:cNvSpPr>
          <p:nvPr>
            <p:ph type="title"/>
          </p:nvPr>
        </p:nvSpPr>
        <p:spPr>
          <a:xfrm>
            <a:off x="831851" y="1709740"/>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56E7AB3-B6DD-9E47-BE1A-4E24B6AA5978}"/>
              </a:ext>
            </a:extLst>
          </p:cNvPr>
          <p:cNvSpPr>
            <a:spLocks noGrp="1"/>
          </p:cNvSpPr>
          <p:nvPr>
            <p:ph type="body" idx="1"/>
          </p:nvPr>
        </p:nvSpPr>
        <p:spPr>
          <a:xfrm>
            <a:off x="831851" y="4589464"/>
            <a:ext cx="10515600" cy="1500187"/>
          </a:xfrm>
        </p:spPr>
        <p:txBody>
          <a:bodyPr/>
          <a:lstStyle>
            <a:lvl1pPr marL="0" indent="0">
              <a:buNone/>
              <a:defRPr sz="2400">
                <a:solidFill>
                  <a:schemeClr val="tx1">
                    <a:tint val="75000"/>
                  </a:schemeClr>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52E64115-4182-7A4B-A588-4C67C2305BD2}"/>
              </a:ext>
            </a:extLst>
          </p:cNvPr>
          <p:cNvSpPr>
            <a:spLocks noGrp="1"/>
          </p:cNvSpPr>
          <p:nvPr>
            <p:ph type="dt" sz="half" idx="10"/>
          </p:nvPr>
        </p:nvSpPr>
        <p:spPr>
          <a:xfrm>
            <a:off x="838200" y="6356351"/>
            <a:ext cx="2743200" cy="365125"/>
          </a:xfrm>
          <a:prstGeom prst="rect">
            <a:avLst/>
          </a:prstGeom>
        </p:spPr>
        <p:txBody>
          <a:bodyPr/>
          <a:lstStyle/>
          <a:p>
            <a:fld id="{385E8815-53AB-4442-ABDA-1D1538579A8E}" type="datetime1">
              <a:rPr lang="en-US" smtClean="0"/>
              <a:t>10/25/2023</a:t>
            </a:fld>
            <a:endParaRPr lang="en-US"/>
          </a:p>
        </p:txBody>
      </p:sp>
      <p:sp>
        <p:nvSpPr>
          <p:cNvPr id="5" name="Footer Placeholder 4">
            <a:extLst>
              <a:ext uri="{FF2B5EF4-FFF2-40B4-BE49-F238E27FC236}">
                <a16:creationId xmlns:a16="http://schemas.microsoft.com/office/drawing/2014/main" id="{81B42A63-2CB1-A24E-954D-7D7D93797548}"/>
              </a:ext>
            </a:extLst>
          </p:cNvPr>
          <p:cNvSpPr>
            <a:spLocks noGrp="1"/>
          </p:cNvSpPr>
          <p:nvPr>
            <p:ph type="ftr" sz="quarter" idx="11"/>
          </p:nvPr>
        </p:nvSpPr>
        <p:spPr>
          <a:xfrm>
            <a:off x="4038600" y="6356351"/>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2358B48E-845C-4840-95A9-377C3D3B4AD0}"/>
              </a:ext>
            </a:extLst>
          </p:cNvPr>
          <p:cNvSpPr>
            <a:spLocks noGrp="1"/>
          </p:cNvSpPr>
          <p:nvPr>
            <p:ph type="sldNum" sz="quarter" idx="12"/>
          </p:nvPr>
        </p:nvSpPr>
        <p:spPr>
          <a:xfrm>
            <a:off x="8610600" y="6356351"/>
            <a:ext cx="2743200" cy="365125"/>
          </a:xfrm>
          <a:prstGeom prst="rect">
            <a:avLst/>
          </a:prstGeom>
        </p:spPr>
        <p:txBody>
          <a:bodyPr/>
          <a:lstStyle/>
          <a:p>
            <a:fld id="{2DEBF6B5-A8B6-5742-91AE-8DC29EBB8E42}" type="slidenum">
              <a:rPr lang="en-US" smtClean="0"/>
              <a:t>‹#›</a:t>
            </a:fld>
            <a:endParaRPr lang="en-US"/>
          </a:p>
        </p:txBody>
      </p:sp>
    </p:spTree>
    <p:extLst>
      <p:ext uri="{BB962C8B-B14F-4D97-AF65-F5344CB8AC3E}">
        <p14:creationId xmlns:p14="http://schemas.microsoft.com/office/powerpoint/2010/main" val="3065905144"/>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58C3E4-95D0-D041-BD41-2F9A8ED5E3F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1325F08-48C2-644B-ADE9-A7FD0DFF50E6}"/>
              </a:ext>
            </a:extLst>
          </p:cNvPr>
          <p:cNvSpPr>
            <a:spLocks noGrp="1"/>
          </p:cNvSpPr>
          <p:nvPr>
            <p:ph sz="half" idx="1"/>
          </p:nvPr>
        </p:nvSpPr>
        <p:spPr>
          <a:xfrm>
            <a:off x="838200" y="1825625"/>
            <a:ext cx="5181600" cy="435133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581F2CF-1A8D-D440-A80C-A89DA67A6268}"/>
              </a:ext>
            </a:extLst>
          </p:cNvPr>
          <p:cNvSpPr>
            <a:spLocks noGrp="1"/>
          </p:cNvSpPr>
          <p:nvPr>
            <p:ph sz="half" idx="2"/>
          </p:nvPr>
        </p:nvSpPr>
        <p:spPr>
          <a:xfrm>
            <a:off x="6172200" y="1825625"/>
            <a:ext cx="5181600" cy="435133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BC2C35B-5647-C74B-B437-00CFE688B431}"/>
              </a:ext>
            </a:extLst>
          </p:cNvPr>
          <p:cNvSpPr>
            <a:spLocks noGrp="1"/>
          </p:cNvSpPr>
          <p:nvPr>
            <p:ph type="dt" sz="half" idx="10"/>
          </p:nvPr>
        </p:nvSpPr>
        <p:spPr>
          <a:xfrm>
            <a:off x="838200" y="6356351"/>
            <a:ext cx="2743200" cy="365125"/>
          </a:xfrm>
          <a:prstGeom prst="rect">
            <a:avLst/>
          </a:prstGeom>
        </p:spPr>
        <p:txBody>
          <a:bodyPr/>
          <a:lstStyle/>
          <a:p>
            <a:fld id="{331C9E86-3A8D-4ACD-87A1-79E4DFDA2A8A}" type="datetime1">
              <a:rPr lang="en-US" smtClean="0"/>
              <a:t>10/25/2023</a:t>
            </a:fld>
            <a:endParaRPr lang="en-US"/>
          </a:p>
        </p:txBody>
      </p:sp>
      <p:sp>
        <p:nvSpPr>
          <p:cNvPr id="6" name="Footer Placeholder 5">
            <a:extLst>
              <a:ext uri="{FF2B5EF4-FFF2-40B4-BE49-F238E27FC236}">
                <a16:creationId xmlns:a16="http://schemas.microsoft.com/office/drawing/2014/main" id="{76678282-95C5-2749-9540-97EF5B659F73}"/>
              </a:ext>
            </a:extLst>
          </p:cNvPr>
          <p:cNvSpPr>
            <a:spLocks noGrp="1"/>
          </p:cNvSpPr>
          <p:nvPr>
            <p:ph type="ftr" sz="quarter" idx="11"/>
          </p:nvPr>
        </p:nvSpPr>
        <p:spPr>
          <a:xfrm>
            <a:off x="4038600" y="6356351"/>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16B0FAAF-9653-E04F-94F2-4224F38BCCD8}"/>
              </a:ext>
            </a:extLst>
          </p:cNvPr>
          <p:cNvSpPr>
            <a:spLocks noGrp="1"/>
          </p:cNvSpPr>
          <p:nvPr>
            <p:ph type="sldNum" sz="quarter" idx="12"/>
          </p:nvPr>
        </p:nvSpPr>
        <p:spPr>
          <a:xfrm>
            <a:off x="8610600" y="6356351"/>
            <a:ext cx="2743200" cy="365125"/>
          </a:xfrm>
          <a:prstGeom prst="rect">
            <a:avLst/>
          </a:prstGeom>
        </p:spPr>
        <p:txBody>
          <a:bodyPr/>
          <a:lstStyle/>
          <a:p>
            <a:fld id="{2DEBF6B5-A8B6-5742-91AE-8DC29EBB8E42}" type="slidenum">
              <a:rPr lang="en-US" smtClean="0"/>
              <a:t>‹#›</a:t>
            </a:fld>
            <a:endParaRPr lang="en-US"/>
          </a:p>
        </p:txBody>
      </p:sp>
    </p:spTree>
    <p:extLst>
      <p:ext uri="{BB962C8B-B14F-4D97-AF65-F5344CB8AC3E}">
        <p14:creationId xmlns:p14="http://schemas.microsoft.com/office/powerpoint/2010/main" val="646030049"/>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B7240-9A7C-CF46-A50F-913546492D5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2ADA3D2-A89B-9342-A622-CF0D36725DE6}"/>
              </a:ext>
            </a:extLst>
          </p:cNvPr>
          <p:cNvSpPr>
            <a:spLocks noGrp="1"/>
          </p:cNvSpPr>
          <p:nvPr>
            <p:ph type="body" idx="1"/>
          </p:nvPr>
        </p:nvSpPr>
        <p:spPr>
          <a:xfrm>
            <a:off x="839789" y="1681163"/>
            <a:ext cx="5157787"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44DE86EF-5EF1-F74B-97C2-CDA3362ED23D}"/>
              </a:ext>
            </a:extLst>
          </p:cNvPr>
          <p:cNvSpPr>
            <a:spLocks noGrp="1"/>
          </p:cNvSpPr>
          <p:nvPr>
            <p:ph sz="half" idx="2"/>
          </p:nvPr>
        </p:nvSpPr>
        <p:spPr>
          <a:xfrm>
            <a:off x="839789"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23AD070-654E-214E-B651-0E16996FFFFA}"/>
              </a:ext>
            </a:extLst>
          </p:cNvPr>
          <p:cNvSpPr>
            <a:spLocks noGrp="1"/>
          </p:cNvSpPr>
          <p:nvPr>
            <p:ph type="body" sz="quarter" idx="3"/>
          </p:nvPr>
        </p:nvSpPr>
        <p:spPr>
          <a:xfrm>
            <a:off x="6172201" y="1681163"/>
            <a:ext cx="5183188"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4715334D-7F3A-EA40-866D-AB3C425FECF9}"/>
              </a:ext>
            </a:extLst>
          </p:cNvPr>
          <p:cNvSpPr>
            <a:spLocks noGrp="1"/>
          </p:cNvSpPr>
          <p:nvPr>
            <p:ph sz="quarter" idx="4"/>
          </p:nvPr>
        </p:nvSpPr>
        <p:spPr>
          <a:xfrm>
            <a:off x="6172201"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5691819-88AD-1E47-A20A-21A14DF14B0A}"/>
              </a:ext>
            </a:extLst>
          </p:cNvPr>
          <p:cNvSpPr>
            <a:spLocks noGrp="1"/>
          </p:cNvSpPr>
          <p:nvPr>
            <p:ph type="dt" sz="half" idx="10"/>
          </p:nvPr>
        </p:nvSpPr>
        <p:spPr>
          <a:xfrm>
            <a:off x="838200" y="6356351"/>
            <a:ext cx="2743200" cy="365125"/>
          </a:xfrm>
          <a:prstGeom prst="rect">
            <a:avLst/>
          </a:prstGeom>
        </p:spPr>
        <p:txBody>
          <a:bodyPr/>
          <a:lstStyle/>
          <a:p>
            <a:fld id="{3ADE889B-86C1-4571-A9FC-78B70904A6FF}" type="datetime1">
              <a:rPr lang="en-US" smtClean="0"/>
              <a:t>10/25/2023</a:t>
            </a:fld>
            <a:endParaRPr lang="en-US"/>
          </a:p>
        </p:txBody>
      </p:sp>
      <p:sp>
        <p:nvSpPr>
          <p:cNvPr id="8" name="Footer Placeholder 7">
            <a:extLst>
              <a:ext uri="{FF2B5EF4-FFF2-40B4-BE49-F238E27FC236}">
                <a16:creationId xmlns:a16="http://schemas.microsoft.com/office/drawing/2014/main" id="{42E5BACE-5675-9D40-9F4F-E9921987F400}"/>
              </a:ext>
            </a:extLst>
          </p:cNvPr>
          <p:cNvSpPr>
            <a:spLocks noGrp="1"/>
          </p:cNvSpPr>
          <p:nvPr>
            <p:ph type="ftr" sz="quarter" idx="11"/>
          </p:nvPr>
        </p:nvSpPr>
        <p:spPr>
          <a:xfrm>
            <a:off x="4038600" y="6356351"/>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8E0F5B13-59D2-5A41-B943-5F246081004D}"/>
              </a:ext>
            </a:extLst>
          </p:cNvPr>
          <p:cNvSpPr>
            <a:spLocks noGrp="1"/>
          </p:cNvSpPr>
          <p:nvPr>
            <p:ph type="sldNum" sz="quarter" idx="12"/>
          </p:nvPr>
        </p:nvSpPr>
        <p:spPr>
          <a:xfrm>
            <a:off x="8610600" y="6356351"/>
            <a:ext cx="2743200" cy="365125"/>
          </a:xfrm>
          <a:prstGeom prst="rect">
            <a:avLst/>
          </a:prstGeom>
        </p:spPr>
        <p:txBody>
          <a:bodyPr/>
          <a:lstStyle/>
          <a:p>
            <a:fld id="{2DEBF6B5-A8B6-5742-91AE-8DC29EBB8E42}" type="slidenum">
              <a:rPr lang="en-US" smtClean="0"/>
              <a:t>‹#›</a:t>
            </a:fld>
            <a:endParaRPr lang="en-US"/>
          </a:p>
        </p:txBody>
      </p:sp>
    </p:spTree>
    <p:extLst>
      <p:ext uri="{BB962C8B-B14F-4D97-AF65-F5344CB8AC3E}">
        <p14:creationId xmlns:p14="http://schemas.microsoft.com/office/powerpoint/2010/main" val="3931066063"/>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06E827-A917-7549-A733-3976261C2A7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5DCA6C4-E35C-224C-9307-A887F1DC4141}"/>
              </a:ext>
            </a:extLst>
          </p:cNvPr>
          <p:cNvSpPr>
            <a:spLocks noGrp="1"/>
          </p:cNvSpPr>
          <p:nvPr>
            <p:ph type="dt" sz="half" idx="10"/>
          </p:nvPr>
        </p:nvSpPr>
        <p:spPr>
          <a:xfrm>
            <a:off x="838200" y="6356351"/>
            <a:ext cx="2743200" cy="365125"/>
          </a:xfrm>
          <a:prstGeom prst="rect">
            <a:avLst/>
          </a:prstGeom>
        </p:spPr>
        <p:txBody>
          <a:bodyPr/>
          <a:lstStyle/>
          <a:p>
            <a:fld id="{7C1AB6FE-AFFD-4A42-A999-1A14627F6E26}" type="datetime1">
              <a:rPr lang="en-US" smtClean="0"/>
              <a:t>10/25/2023</a:t>
            </a:fld>
            <a:endParaRPr lang="en-US"/>
          </a:p>
        </p:txBody>
      </p:sp>
      <p:sp>
        <p:nvSpPr>
          <p:cNvPr id="4" name="Footer Placeholder 3">
            <a:extLst>
              <a:ext uri="{FF2B5EF4-FFF2-40B4-BE49-F238E27FC236}">
                <a16:creationId xmlns:a16="http://schemas.microsoft.com/office/drawing/2014/main" id="{FAE571E2-C2E8-4E42-8B5C-F20315D167F9}"/>
              </a:ext>
            </a:extLst>
          </p:cNvPr>
          <p:cNvSpPr>
            <a:spLocks noGrp="1"/>
          </p:cNvSpPr>
          <p:nvPr>
            <p:ph type="ftr" sz="quarter" idx="11"/>
          </p:nvPr>
        </p:nvSpPr>
        <p:spPr>
          <a:xfrm>
            <a:off x="4038600" y="6356351"/>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DDDED733-939E-2148-A95E-47077E5D6314}"/>
              </a:ext>
            </a:extLst>
          </p:cNvPr>
          <p:cNvSpPr>
            <a:spLocks noGrp="1"/>
          </p:cNvSpPr>
          <p:nvPr>
            <p:ph type="sldNum" sz="quarter" idx="12"/>
          </p:nvPr>
        </p:nvSpPr>
        <p:spPr>
          <a:xfrm>
            <a:off x="8610600" y="6356351"/>
            <a:ext cx="2743200" cy="365125"/>
          </a:xfrm>
          <a:prstGeom prst="rect">
            <a:avLst/>
          </a:prstGeom>
        </p:spPr>
        <p:txBody>
          <a:bodyPr/>
          <a:lstStyle/>
          <a:p>
            <a:fld id="{2DEBF6B5-A8B6-5742-91AE-8DC29EBB8E42}" type="slidenum">
              <a:rPr lang="en-US" smtClean="0"/>
              <a:t>‹#›</a:t>
            </a:fld>
            <a:endParaRPr lang="en-US"/>
          </a:p>
        </p:txBody>
      </p:sp>
    </p:spTree>
    <p:extLst>
      <p:ext uri="{BB962C8B-B14F-4D97-AF65-F5344CB8AC3E}">
        <p14:creationId xmlns:p14="http://schemas.microsoft.com/office/powerpoint/2010/main" val="1435384220"/>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B2AAF3A-3FEB-F143-A7B5-3828A3520520}"/>
              </a:ext>
            </a:extLst>
          </p:cNvPr>
          <p:cNvSpPr>
            <a:spLocks noGrp="1"/>
          </p:cNvSpPr>
          <p:nvPr>
            <p:ph type="dt" sz="half" idx="10"/>
          </p:nvPr>
        </p:nvSpPr>
        <p:spPr>
          <a:xfrm>
            <a:off x="838200" y="6356351"/>
            <a:ext cx="2743200" cy="365125"/>
          </a:xfrm>
          <a:prstGeom prst="rect">
            <a:avLst/>
          </a:prstGeom>
        </p:spPr>
        <p:txBody>
          <a:bodyPr/>
          <a:lstStyle/>
          <a:p>
            <a:fld id="{EAB798E0-8FCC-414A-83D9-478DE82E80C6}" type="datetime1">
              <a:rPr lang="en-US" smtClean="0"/>
              <a:t>10/25/2023</a:t>
            </a:fld>
            <a:endParaRPr lang="en-US"/>
          </a:p>
        </p:txBody>
      </p:sp>
      <p:sp>
        <p:nvSpPr>
          <p:cNvPr id="3" name="Footer Placeholder 2">
            <a:extLst>
              <a:ext uri="{FF2B5EF4-FFF2-40B4-BE49-F238E27FC236}">
                <a16:creationId xmlns:a16="http://schemas.microsoft.com/office/drawing/2014/main" id="{BEBA8D13-6D31-624A-BA24-CD6B8FF10101}"/>
              </a:ext>
            </a:extLst>
          </p:cNvPr>
          <p:cNvSpPr>
            <a:spLocks noGrp="1"/>
          </p:cNvSpPr>
          <p:nvPr>
            <p:ph type="ftr" sz="quarter" idx="11"/>
          </p:nvPr>
        </p:nvSpPr>
        <p:spPr>
          <a:xfrm>
            <a:off x="4038600" y="6356351"/>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0F6B2883-BD7C-D844-ADA8-0B3BFA6B8353}"/>
              </a:ext>
            </a:extLst>
          </p:cNvPr>
          <p:cNvSpPr>
            <a:spLocks noGrp="1"/>
          </p:cNvSpPr>
          <p:nvPr>
            <p:ph type="sldNum" sz="quarter" idx="12"/>
          </p:nvPr>
        </p:nvSpPr>
        <p:spPr>
          <a:xfrm>
            <a:off x="8610600" y="6356351"/>
            <a:ext cx="2743200" cy="365125"/>
          </a:xfrm>
          <a:prstGeom prst="rect">
            <a:avLst/>
          </a:prstGeom>
        </p:spPr>
        <p:txBody>
          <a:bodyPr/>
          <a:lstStyle/>
          <a:p>
            <a:fld id="{2DEBF6B5-A8B6-5742-91AE-8DC29EBB8E42}" type="slidenum">
              <a:rPr lang="en-US" smtClean="0"/>
              <a:t>‹#›</a:t>
            </a:fld>
            <a:endParaRPr lang="en-US"/>
          </a:p>
        </p:txBody>
      </p:sp>
    </p:spTree>
    <p:extLst>
      <p:ext uri="{BB962C8B-B14F-4D97-AF65-F5344CB8AC3E}">
        <p14:creationId xmlns:p14="http://schemas.microsoft.com/office/powerpoint/2010/main" val="1757324563"/>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66B88B-E4B2-8F4F-B312-99069E934F6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1B8816F-7C9A-6941-AB5E-F714B7BB1FD2}"/>
              </a:ext>
            </a:extLst>
          </p:cNvPr>
          <p:cNvSpPr>
            <a:spLocks noGrp="1"/>
          </p:cNvSpPr>
          <p:nvPr>
            <p:ph idx="1"/>
          </p:nvPr>
        </p:nvSpPr>
        <p:spPr>
          <a:xfrm>
            <a:off x="5183188"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EF52E3B-1E34-C048-AC30-905D39D4E898}"/>
              </a:ext>
            </a:extLst>
          </p:cNvPr>
          <p:cNvSpPr>
            <a:spLocks noGrp="1"/>
          </p:cNvSpPr>
          <p:nvPr>
            <p:ph type="body" sz="half" idx="2"/>
          </p:nvPr>
        </p:nvSpPr>
        <p:spPr>
          <a:xfrm>
            <a:off x="839788" y="2057401"/>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D0B352D6-8B20-1E43-BD8E-08A6417721AE}"/>
              </a:ext>
            </a:extLst>
          </p:cNvPr>
          <p:cNvSpPr>
            <a:spLocks noGrp="1"/>
          </p:cNvSpPr>
          <p:nvPr>
            <p:ph type="dt" sz="half" idx="10"/>
          </p:nvPr>
        </p:nvSpPr>
        <p:spPr>
          <a:xfrm>
            <a:off x="838200" y="6356351"/>
            <a:ext cx="2743200" cy="365125"/>
          </a:xfrm>
          <a:prstGeom prst="rect">
            <a:avLst/>
          </a:prstGeom>
        </p:spPr>
        <p:txBody>
          <a:bodyPr/>
          <a:lstStyle/>
          <a:p>
            <a:fld id="{2678335D-50EF-46A1-AD70-E58E554ACD3C}" type="datetime1">
              <a:rPr lang="en-US" smtClean="0"/>
              <a:t>10/25/2023</a:t>
            </a:fld>
            <a:endParaRPr lang="en-US"/>
          </a:p>
        </p:txBody>
      </p:sp>
      <p:sp>
        <p:nvSpPr>
          <p:cNvPr id="6" name="Footer Placeholder 5">
            <a:extLst>
              <a:ext uri="{FF2B5EF4-FFF2-40B4-BE49-F238E27FC236}">
                <a16:creationId xmlns:a16="http://schemas.microsoft.com/office/drawing/2014/main" id="{29137D3C-9157-6A4D-B3FC-7B226ED29222}"/>
              </a:ext>
            </a:extLst>
          </p:cNvPr>
          <p:cNvSpPr>
            <a:spLocks noGrp="1"/>
          </p:cNvSpPr>
          <p:nvPr>
            <p:ph type="ftr" sz="quarter" idx="11"/>
          </p:nvPr>
        </p:nvSpPr>
        <p:spPr>
          <a:xfrm>
            <a:off x="4038600" y="6356351"/>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49DB182A-4BF9-5F41-A908-DFC23E64724F}"/>
              </a:ext>
            </a:extLst>
          </p:cNvPr>
          <p:cNvSpPr>
            <a:spLocks noGrp="1"/>
          </p:cNvSpPr>
          <p:nvPr>
            <p:ph type="sldNum" sz="quarter" idx="12"/>
          </p:nvPr>
        </p:nvSpPr>
        <p:spPr>
          <a:xfrm>
            <a:off x="8610600" y="6356351"/>
            <a:ext cx="2743200" cy="365125"/>
          </a:xfrm>
          <a:prstGeom prst="rect">
            <a:avLst/>
          </a:prstGeom>
        </p:spPr>
        <p:txBody>
          <a:bodyPr/>
          <a:lstStyle/>
          <a:p>
            <a:fld id="{2DEBF6B5-A8B6-5742-91AE-8DC29EBB8E42}" type="slidenum">
              <a:rPr lang="en-US" smtClean="0"/>
              <a:t>‹#›</a:t>
            </a:fld>
            <a:endParaRPr lang="en-US"/>
          </a:p>
        </p:txBody>
      </p:sp>
    </p:spTree>
    <p:extLst>
      <p:ext uri="{BB962C8B-B14F-4D97-AF65-F5344CB8AC3E}">
        <p14:creationId xmlns:p14="http://schemas.microsoft.com/office/powerpoint/2010/main" val="1650021300"/>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C9A1F0-B270-7049-988F-77C6A532A91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D030449-C0AC-0F4D-8B00-58157086C3C8}"/>
              </a:ext>
            </a:extLst>
          </p:cNvPr>
          <p:cNvSpPr>
            <a:spLocks noGrp="1"/>
          </p:cNvSpPr>
          <p:nvPr>
            <p:ph type="pic" idx="1"/>
          </p:nvPr>
        </p:nvSpPr>
        <p:spPr>
          <a:xfrm>
            <a:off x="5183188" y="987426"/>
            <a:ext cx="6172200" cy="4873625"/>
          </a:xfrm>
        </p:spPr>
        <p:txBody>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a:p>
        </p:txBody>
      </p:sp>
      <p:sp>
        <p:nvSpPr>
          <p:cNvPr id="4" name="Text Placeholder 3">
            <a:extLst>
              <a:ext uri="{FF2B5EF4-FFF2-40B4-BE49-F238E27FC236}">
                <a16:creationId xmlns:a16="http://schemas.microsoft.com/office/drawing/2014/main" id="{30489FE3-E19C-3343-8DBD-230EB8ACF5F7}"/>
              </a:ext>
            </a:extLst>
          </p:cNvPr>
          <p:cNvSpPr>
            <a:spLocks noGrp="1"/>
          </p:cNvSpPr>
          <p:nvPr>
            <p:ph type="body" sz="half" idx="2"/>
          </p:nvPr>
        </p:nvSpPr>
        <p:spPr>
          <a:xfrm>
            <a:off x="839788" y="2057401"/>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31E31E9A-72CE-7744-90AD-CBA84005AD5F}"/>
              </a:ext>
            </a:extLst>
          </p:cNvPr>
          <p:cNvSpPr>
            <a:spLocks noGrp="1"/>
          </p:cNvSpPr>
          <p:nvPr>
            <p:ph type="dt" sz="half" idx="10"/>
          </p:nvPr>
        </p:nvSpPr>
        <p:spPr>
          <a:xfrm>
            <a:off x="838200" y="6356351"/>
            <a:ext cx="2743200" cy="365125"/>
          </a:xfrm>
          <a:prstGeom prst="rect">
            <a:avLst/>
          </a:prstGeom>
        </p:spPr>
        <p:txBody>
          <a:bodyPr/>
          <a:lstStyle/>
          <a:p>
            <a:fld id="{34E432FE-1E69-46CA-8F19-E234402C2F68}" type="datetime1">
              <a:rPr lang="en-US" smtClean="0"/>
              <a:t>10/25/2023</a:t>
            </a:fld>
            <a:endParaRPr lang="en-US"/>
          </a:p>
        </p:txBody>
      </p:sp>
      <p:sp>
        <p:nvSpPr>
          <p:cNvPr id="6" name="Footer Placeholder 5">
            <a:extLst>
              <a:ext uri="{FF2B5EF4-FFF2-40B4-BE49-F238E27FC236}">
                <a16:creationId xmlns:a16="http://schemas.microsoft.com/office/drawing/2014/main" id="{9EB8B379-1EF7-534A-B2FF-EA8F195410E2}"/>
              </a:ext>
            </a:extLst>
          </p:cNvPr>
          <p:cNvSpPr>
            <a:spLocks noGrp="1"/>
          </p:cNvSpPr>
          <p:nvPr>
            <p:ph type="ftr" sz="quarter" idx="11"/>
          </p:nvPr>
        </p:nvSpPr>
        <p:spPr>
          <a:xfrm>
            <a:off x="4038600" y="6356351"/>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B761B19C-BEAD-AC49-8528-67569E0DF942}"/>
              </a:ext>
            </a:extLst>
          </p:cNvPr>
          <p:cNvSpPr>
            <a:spLocks noGrp="1"/>
          </p:cNvSpPr>
          <p:nvPr>
            <p:ph type="sldNum" sz="quarter" idx="12"/>
          </p:nvPr>
        </p:nvSpPr>
        <p:spPr>
          <a:xfrm>
            <a:off x="8610600" y="6356351"/>
            <a:ext cx="2743200" cy="365125"/>
          </a:xfrm>
          <a:prstGeom prst="rect">
            <a:avLst/>
          </a:prstGeom>
        </p:spPr>
        <p:txBody>
          <a:bodyPr/>
          <a:lstStyle/>
          <a:p>
            <a:fld id="{2DEBF6B5-A8B6-5742-91AE-8DC29EBB8E42}" type="slidenum">
              <a:rPr lang="en-US" smtClean="0"/>
              <a:t>‹#›</a:t>
            </a:fld>
            <a:endParaRPr lang="en-US"/>
          </a:p>
        </p:txBody>
      </p:sp>
    </p:spTree>
    <p:extLst>
      <p:ext uri="{BB962C8B-B14F-4D97-AF65-F5344CB8AC3E}">
        <p14:creationId xmlns:p14="http://schemas.microsoft.com/office/powerpoint/2010/main" val="3986514877"/>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B7AD727-180C-6C41-8560-04A952E2583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C2E65D2-9D75-0548-91A2-FE37A13DCEB8}"/>
              </a:ext>
            </a:extLst>
          </p:cNvPr>
          <p:cNvSpPr>
            <a:spLocks noGrp="1"/>
          </p:cNvSpPr>
          <p:nvPr>
            <p:ph type="body" idx="1"/>
          </p:nvPr>
        </p:nvSpPr>
        <p:spPr>
          <a:xfrm>
            <a:off x="838200" y="1825625"/>
            <a:ext cx="10515600" cy="4351339"/>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13" name="Picture 12">
            <a:extLst>
              <a:ext uri="{FF2B5EF4-FFF2-40B4-BE49-F238E27FC236}">
                <a16:creationId xmlns:a16="http://schemas.microsoft.com/office/drawing/2014/main" id="{C3CCBD64-8A40-874E-A16E-3EDC3D92A623}"/>
              </a:ext>
            </a:extLst>
          </p:cNvPr>
          <p:cNvPicPr>
            <a:picLocks noChangeAspect="1"/>
          </p:cNvPicPr>
          <p:nvPr userDrawn="1"/>
        </p:nvPicPr>
        <p:blipFill>
          <a:blip r:embed="rId13"/>
          <a:stretch>
            <a:fillRect/>
          </a:stretch>
        </p:blipFill>
        <p:spPr>
          <a:xfrm>
            <a:off x="0" y="5943600"/>
            <a:ext cx="12192000" cy="914400"/>
          </a:xfrm>
          <a:prstGeom prst="rect">
            <a:avLst/>
          </a:prstGeom>
        </p:spPr>
      </p:pic>
    </p:spTree>
    <p:extLst>
      <p:ext uri="{BB962C8B-B14F-4D97-AF65-F5344CB8AC3E}">
        <p14:creationId xmlns:p14="http://schemas.microsoft.com/office/powerpoint/2010/main" val="2399756815"/>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hf sldNum="0" hdr="0" ftr="0" dt="0"/>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4.xml"/><Relationship Id="rId4" Type="http://schemas.openxmlformats.org/officeDocument/2006/relationships/hyperlink" Target="https://tinyurl.com/bdfr2hte"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youtu.be/OdlNM96sHio?si=CKDR-N_EntkYS9Q0" TargetMode="External"/><Relationship Id="rId2" Type="http://schemas.openxmlformats.org/officeDocument/2006/relationships/slideLayout" Target="../slideLayouts/slideLayout2.xml"/><Relationship Id="rId1" Type="http://schemas.openxmlformats.org/officeDocument/2006/relationships/video" Target="https://www.youtube.com/embed/OdlNM96sHio?start=14&amp;feature=oembed" TargetMode="External"/><Relationship Id="rId4" Type="http://schemas.openxmlformats.org/officeDocument/2006/relationships/image" Target="../media/image9.jpeg"/></Relationships>
</file>

<file path=ppt/slides/_rels/slide12.xml.rels><?xml version="1.0" encoding="UTF-8" standalone="yes"?>
<Relationships xmlns="http://schemas.openxmlformats.org/package/2006/relationships"><Relationship Id="rId3" Type="http://schemas.openxmlformats.org/officeDocument/2006/relationships/hyperlink" Target="https://doi.org/10.1007/10984697_3" TargetMode="External"/><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hyperlink" Target="https://tinyurl.com/3x4cmamu" TargetMode="External"/><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hyperlink" Target="https://tinyurl.com/msxashrw" TargetMode="External"/><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hyperlink" Target="https://tinyurl.com/y4fd4vc"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chart" Target="../charts/chart1.xml"/><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23.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image" Target="../media/image44.png"/><Relationship Id="rId3" Type="http://schemas.openxmlformats.org/officeDocument/2006/relationships/hyperlink" Target="https://tinyurl.com/eaarrnxr" TargetMode="External"/><Relationship Id="rId7" Type="http://schemas.openxmlformats.org/officeDocument/2006/relationships/image" Target="../media/image38.png"/><Relationship Id="rId12" Type="http://schemas.openxmlformats.org/officeDocument/2006/relationships/image" Target="../media/image43.png"/><Relationship Id="rId2" Type="http://schemas.openxmlformats.org/officeDocument/2006/relationships/chart" Target="../charts/chart2.xml"/><Relationship Id="rId1" Type="http://schemas.openxmlformats.org/officeDocument/2006/relationships/slideLayout" Target="../slideLayouts/slideLayout7.xml"/><Relationship Id="rId6" Type="http://schemas.openxmlformats.org/officeDocument/2006/relationships/image" Target="../media/image37.png"/><Relationship Id="rId11" Type="http://schemas.openxmlformats.org/officeDocument/2006/relationships/image" Target="../media/image42.png"/><Relationship Id="rId5" Type="http://schemas.openxmlformats.org/officeDocument/2006/relationships/image" Target="../media/image36.png"/><Relationship Id="rId15" Type="http://schemas.openxmlformats.org/officeDocument/2006/relationships/image" Target="../media/image46.png"/><Relationship Id="rId10" Type="http://schemas.openxmlformats.org/officeDocument/2006/relationships/image" Target="../media/image41.png"/><Relationship Id="rId4" Type="http://schemas.openxmlformats.org/officeDocument/2006/relationships/image" Target="../media/image35.png"/><Relationship Id="rId9" Type="http://schemas.openxmlformats.org/officeDocument/2006/relationships/image" Target="../media/image40.png"/><Relationship Id="rId14" Type="http://schemas.openxmlformats.org/officeDocument/2006/relationships/image" Target="../media/image45.png"/></Relationships>
</file>

<file path=ppt/slides/_rels/slide2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 Id="rId4" Type="http://schemas.openxmlformats.org/officeDocument/2006/relationships/image" Target="../media/image49.png"/></Relationships>
</file>

<file path=ppt/slides/_rels/slide2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53.png"/><Relationship Id="rId7" Type="http://schemas.openxmlformats.org/officeDocument/2006/relationships/image" Target="../media/image57.jpeg"/><Relationship Id="rId2" Type="http://schemas.openxmlformats.org/officeDocument/2006/relationships/image" Target="../media/image32.jpeg"/><Relationship Id="rId1" Type="http://schemas.openxmlformats.org/officeDocument/2006/relationships/slideLayout" Target="../slideLayouts/slideLayout2.xml"/><Relationship Id="rId6" Type="http://schemas.openxmlformats.org/officeDocument/2006/relationships/image" Target="../media/image56.jpeg"/><Relationship Id="rId5" Type="http://schemas.openxmlformats.org/officeDocument/2006/relationships/image" Target="../media/image55.png"/><Relationship Id="rId4" Type="http://schemas.openxmlformats.org/officeDocument/2006/relationships/image" Target="../media/image54.jpeg"/></Relationships>
</file>

<file path=ppt/slides/_rels/slide2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 Id="rId4" Type="http://schemas.openxmlformats.org/officeDocument/2006/relationships/hyperlink" Target="https://tinyurl.com/bdfr2hte"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8.png"/><Relationship Id="rId1" Type="http://schemas.openxmlformats.org/officeDocument/2006/relationships/slideLayout" Target="../slideLayouts/slideLayout2.xml"/><Relationship Id="rId5" Type="http://schemas.openxmlformats.org/officeDocument/2006/relationships/hyperlink" Target="https://tinyurl.com/yvhy5eyz" TargetMode="External"/><Relationship Id="rId4" Type="http://schemas.openxmlformats.org/officeDocument/2006/relationships/image" Target="../media/image61.png"/></Relationships>
</file>

<file path=ppt/slides/_rels/slide3.xml.rels><?xml version="1.0" encoding="UTF-8" standalone="yes"?>
<Relationships xmlns="http://schemas.openxmlformats.org/package/2006/relationships"><Relationship Id="rId3" Type="http://schemas.openxmlformats.org/officeDocument/2006/relationships/hyperlink" Target="https://tinyurl.com/3r8cbjdk" TargetMode="External"/><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hyperlink" Target="http://tiny.cc/non-linear-svm-example" TargetMode="Externa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s://www.youtube.com/watch?v=qjErFs0tepw" TargetMode="External"/><Relationship Id="rId2" Type="http://schemas.openxmlformats.org/officeDocument/2006/relationships/hyperlink" Target="https://www.youtube.com/watch?v=DB6fCUBKiKs" TargetMode="External"/><Relationship Id="rId1" Type="http://schemas.openxmlformats.org/officeDocument/2006/relationships/slideLayout" Target="../slideLayouts/slideLayout2.xml"/><Relationship Id="rId5" Type="http://schemas.openxmlformats.org/officeDocument/2006/relationships/hyperlink" Target="https://www.youtube.com/watch?v=03IrkMM4E6M" TargetMode="External"/><Relationship Id="rId4" Type="http://schemas.openxmlformats.org/officeDocument/2006/relationships/hyperlink" Target="https://www.youtube.com/watch?v=bwrKtkW2RdI" TargetMode="External"/></Relationships>
</file>

<file path=ppt/slides/_rels/slide39.xml.rels><?xml version="1.0" encoding="UTF-8" standalone="yes"?>
<Relationships xmlns="http://schemas.openxmlformats.org/package/2006/relationships"><Relationship Id="rId8" Type="http://schemas.openxmlformats.org/officeDocument/2006/relationships/hyperlink" Target="https://stackoverflow.com/questions/44606126/linear-svm-vs-nonlinear-svm-high-dimensional-data" TargetMode="External"/><Relationship Id="rId3" Type="http://schemas.openxmlformats.org/officeDocument/2006/relationships/hyperlink" Target="https://linguisticmaz.medium.com/support-vector-machines-explained-ii-f2688fbf02ae" TargetMode="External"/><Relationship Id="rId7" Type="http://schemas.openxmlformats.org/officeDocument/2006/relationships/hyperlink" Target="https://doi.org/10.1007/s10479-022-04655-x" TargetMode="External"/><Relationship Id="rId2" Type="http://schemas.openxmlformats.org/officeDocument/2006/relationships/hyperlink" Target="https://www.aitude.com/svm-difference-between-linear-and-non-linear-models/" TargetMode="External"/><Relationship Id="rId1" Type="http://schemas.openxmlformats.org/officeDocument/2006/relationships/slideLayout" Target="../slideLayouts/slideLayout2.xml"/><Relationship Id="rId6" Type="http://schemas.openxmlformats.org/officeDocument/2006/relationships/hyperlink" Target="https://www.sciencedirect.com/topics/engineering/nonlinear-support-vector-machine" TargetMode="External"/><Relationship Id="rId5" Type="http://schemas.openxmlformats.org/officeDocument/2006/relationships/hyperlink" Target="http://www.sciencedirect.com/" TargetMode="External"/><Relationship Id="rId4" Type="http://schemas.openxmlformats.org/officeDocument/2006/relationships/hyperlink" Target="https://www.scaler.com/topics/machine-learning/non-linear-svm/" TargetMode="External"/></Relationships>
</file>

<file path=ppt/slides/_rels/slide4.xml.rels><?xml version="1.0" encoding="UTF-8" standalone="yes"?>
<Relationships xmlns="http://schemas.openxmlformats.org/package/2006/relationships"><Relationship Id="rId3" Type="http://schemas.openxmlformats.org/officeDocument/2006/relationships/hyperlink" Target="https://tinyurl.com/yyekewju" TargetMode="External"/><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4.xml"/><Relationship Id="rId4" Type="http://schemas.openxmlformats.org/officeDocument/2006/relationships/hyperlink" Target="https://tinyurl.com/y8wy6p27"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hyperlink" Target="https://tinyurl.com/bdcrdssz" TargetMode="External"/><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png"/><Relationship Id="rId1" Type="http://schemas.openxmlformats.org/officeDocument/2006/relationships/slideLayout" Target="../slideLayouts/slideLayout4.xml"/><Relationship Id="rId4" Type="http://schemas.openxmlformats.org/officeDocument/2006/relationships/hyperlink" Target="https://tinyurl.com/33khdvps"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tinyurl.com/3r8cbjdk" TargetMode="External"/><Relationship Id="rId2" Type="http://schemas.openxmlformats.org/officeDocument/2006/relationships/image" Target="../media/image2.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591FD49-B326-B3EB-3934-654207547895}"/>
              </a:ext>
            </a:extLst>
          </p:cNvPr>
          <p:cNvSpPr>
            <a:spLocks noGrp="1"/>
          </p:cNvSpPr>
          <p:nvPr>
            <p:ph type="ctrTitle"/>
          </p:nvPr>
        </p:nvSpPr>
        <p:spPr>
          <a:xfrm>
            <a:off x="2875472" y="753897"/>
            <a:ext cx="6441057" cy="1114834"/>
          </a:xfrm>
        </p:spPr>
        <p:txBody>
          <a:bodyPr vert="horz" lIns="91440" tIns="45720" rIns="91440" bIns="45720" rtlCol="0" anchor="b">
            <a:noAutofit/>
          </a:bodyPr>
          <a:lstStyle/>
          <a:p>
            <a:r>
              <a:rPr lang="en-US" sz="4000" b="1" dirty="0">
                <a:latin typeface="Times New Roman"/>
                <a:cs typeface="Calibri Light"/>
              </a:rPr>
              <a:t>Support Vector Machines</a:t>
            </a:r>
            <a:br>
              <a:rPr lang="en-US" sz="4000" b="1" dirty="0">
                <a:latin typeface="Times New Roman"/>
                <a:cs typeface="Calibri Light"/>
              </a:rPr>
            </a:br>
            <a:r>
              <a:rPr lang="en-US" sz="2800" b="1" dirty="0">
                <a:latin typeface="Times New Roman"/>
                <a:cs typeface="Calibri Light"/>
              </a:rPr>
              <a:t>(Non-Linear)</a:t>
            </a:r>
            <a:endParaRPr lang="en-US" sz="3600" b="1" dirty="0">
              <a:latin typeface="Times New Roman"/>
              <a:cs typeface="Calibri Light"/>
            </a:endParaRPr>
          </a:p>
        </p:txBody>
      </p:sp>
      <p:sp>
        <p:nvSpPr>
          <p:cNvPr id="6" name="Subtitle 5">
            <a:extLst>
              <a:ext uri="{FF2B5EF4-FFF2-40B4-BE49-F238E27FC236}">
                <a16:creationId xmlns:a16="http://schemas.microsoft.com/office/drawing/2014/main" id="{EC816388-1643-F5C5-A578-AC459B1825CD}"/>
              </a:ext>
            </a:extLst>
          </p:cNvPr>
          <p:cNvSpPr>
            <a:spLocks noGrp="1"/>
          </p:cNvSpPr>
          <p:nvPr>
            <p:ph type="subTitle" idx="1"/>
          </p:nvPr>
        </p:nvSpPr>
        <p:spPr>
          <a:xfrm>
            <a:off x="3579408" y="2288352"/>
            <a:ext cx="5047557" cy="3654768"/>
          </a:xfrm>
        </p:spPr>
        <p:txBody>
          <a:bodyPr vert="horz" lIns="91440" tIns="45720" rIns="91440" bIns="45720" rtlCol="0" anchor="t">
            <a:noAutofit/>
          </a:bodyPr>
          <a:lstStyle/>
          <a:p>
            <a:r>
              <a:rPr lang="en-US" b="1" dirty="0">
                <a:latin typeface="Times New Roman"/>
                <a:cs typeface="Calibri"/>
              </a:rPr>
              <a:t>Presented By:</a:t>
            </a:r>
          </a:p>
          <a:p>
            <a:r>
              <a:rPr lang="en-US" dirty="0">
                <a:latin typeface="Times New Roman"/>
                <a:cs typeface="Calibri"/>
              </a:rPr>
              <a:t>Divyash Kumbhani</a:t>
            </a:r>
          </a:p>
          <a:p>
            <a:r>
              <a:rPr lang="en-US" dirty="0">
                <a:latin typeface="Times New Roman"/>
                <a:cs typeface="Calibri"/>
              </a:rPr>
              <a:t>Jay </a:t>
            </a:r>
            <a:r>
              <a:rPr lang="en-US" dirty="0" err="1">
                <a:latin typeface="Times New Roman"/>
                <a:cs typeface="Calibri"/>
              </a:rPr>
              <a:t>Kanani</a:t>
            </a:r>
            <a:r>
              <a:rPr lang="en-US" dirty="0">
                <a:latin typeface="Times New Roman"/>
                <a:cs typeface="Calibri"/>
              </a:rPr>
              <a:t> </a:t>
            </a:r>
          </a:p>
          <a:p>
            <a:r>
              <a:rPr lang="en-US" dirty="0">
                <a:latin typeface="Times New Roman"/>
                <a:cs typeface="Calibri"/>
              </a:rPr>
              <a:t>Sagar </a:t>
            </a:r>
            <a:r>
              <a:rPr lang="en-US" dirty="0" err="1">
                <a:latin typeface="Times New Roman"/>
                <a:cs typeface="Calibri"/>
              </a:rPr>
              <a:t>Bapodara</a:t>
            </a:r>
            <a:endParaRPr lang="en-US" dirty="0">
              <a:latin typeface="Times New Roman"/>
              <a:cs typeface="Calibri"/>
            </a:endParaRPr>
          </a:p>
          <a:p>
            <a:endParaRPr lang="en-US" dirty="0">
              <a:latin typeface="Times New Roman"/>
              <a:cs typeface="Calibri"/>
            </a:endParaRPr>
          </a:p>
          <a:p>
            <a:r>
              <a:rPr lang="en-US" dirty="0">
                <a:latin typeface="Times New Roman"/>
                <a:cs typeface="Calibri"/>
              </a:rPr>
              <a:t>Instructor: Dr. </a:t>
            </a:r>
            <a:r>
              <a:rPr lang="en-US" dirty="0" err="1">
                <a:latin typeface="Times New Roman"/>
                <a:cs typeface="Calibri"/>
              </a:rPr>
              <a:t>Yaseer</a:t>
            </a:r>
            <a:r>
              <a:rPr lang="en-US" dirty="0">
                <a:latin typeface="Times New Roman"/>
                <a:cs typeface="Calibri"/>
              </a:rPr>
              <a:t> </a:t>
            </a:r>
            <a:r>
              <a:rPr lang="en-US" dirty="0" err="1">
                <a:latin typeface="Times New Roman"/>
                <a:cs typeface="Calibri"/>
              </a:rPr>
              <a:t>Alginahi</a:t>
            </a:r>
            <a:endParaRPr lang="en-US" dirty="0">
              <a:latin typeface="Times New Roman"/>
              <a:cs typeface="Calibri"/>
            </a:endParaRPr>
          </a:p>
          <a:p>
            <a:r>
              <a:rPr lang="en-US" dirty="0">
                <a:latin typeface="Times New Roman"/>
                <a:cs typeface="Calibri"/>
              </a:rPr>
              <a:t>Date: October 20</a:t>
            </a:r>
            <a:r>
              <a:rPr lang="en-US" baseline="30000" dirty="0">
                <a:latin typeface="Times New Roman"/>
                <a:cs typeface="Calibri"/>
              </a:rPr>
              <a:t>th</a:t>
            </a:r>
            <a:r>
              <a:rPr lang="en-US" dirty="0">
                <a:latin typeface="Times New Roman"/>
                <a:cs typeface="Calibri"/>
              </a:rPr>
              <a:t>, 2023</a:t>
            </a:r>
          </a:p>
        </p:txBody>
      </p:sp>
      <p:sp>
        <p:nvSpPr>
          <p:cNvPr id="2" name="Slide Number Placeholder 3">
            <a:extLst>
              <a:ext uri="{FF2B5EF4-FFF2-40B4-BE49-F238E27FC236}">
                <a16:creationId xmlns:a16="http://schemas.microsoft.com/office/drawing/2014/main" id="{0EC97EBE-C96B-5C52-8279-89BBD9469C9E}"/>
              </a:ext>
            </a:extLst>
          </p:cNvPr>
          <p:cNvSpPr txBox="1">
            <a:spLocks/>
          </p:cNvSpPr>
          <p:nvPr/>
        </p:nvSpPr>
        <p:spPr>
          <a:xfrm>
            <a:off x="91831" y="6287967"/>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DEBF6B5-A8B6-5742-91AE-8DC29EBB8E42}" type="slidenum">
              <a:rPr lang="en-US" smtClean="0"/>
              <a:pPr/>
              <a:t>1</a:t>
            </a:fld>
            <a:endParaRPr lang="en-US"/>
          </a:p>
        </p:txBody>
      </p:sp>
    </p:spTree>
    <p:extLst>
      <p:ext uri="{BB962C8B-B14F-4D97-AF65-F5344CB8AC3E}">
        <p14:creationId xmlns:p14="http://schemas.microsoft.com/office/powerpoint/2010/main" val="28458070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chart with text and numbers&#10;&#10;Description automatically generated with medium confidence">
            <a:extLst>
              <a:ext uri="{FF2B5EF4-FFF2-40B4-BE49-F238E27FC236}">
                <a16:creationId xmlns:a16="http://schemas.microsoft.com/office/drawing/2014/main" id="{A3F1C83C-F057-0BFD-F1BC-485429A47D5E}"/>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284220" y="2434233"/>
            <a:ext cx="5101622" cy="2972132"/>
          </a:xfrm>
          <a:prstGeom prst="rect">
            <a:avLst/>
          </a:prstGeom>
        </p:spPr>
      </p:pic>
      <p:pic>
        <p:nvPicPr>
          <p:cNvPr id="7" name="Content Placeholder 6" descr="A diagram of a graph&#10;&#10;Description automatically generated">
            <a:extLst>
              <a:ext uri="{FF2B5EF4-FFF2-40B4-BE49-F238E27FC236}">
                <a16:creationId xmlns:a16="http://schemas.microsoft.com/office/drawing/2014/main" id="{496AAC32-D866-32E1-3CCD-634913EB363E}"/>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5493007" y="2072016"/>
            <a:ext cx="6414773" cy="3477480"/>
          </a:xfrm>
          <a:prstGeom prst="rect">
            <a:avLst/>
          </a:prstGeom>
        </p:spPr>
      </p:pic>
      <p:sp>
        <p:nvSpPr>
          <p:cNvPr id="8" name="TextBox 7">
            <a:extLst>
              <a:ext uri="{FF2B5EF4-FFF2-40B4-BE49-F238E27FC236}">
                <a16:creationId xmlns:a16="http://schemas.microsoft.com/office/drawing/2014/main" id="{3DB39D77-B773-EEF7-A221-430323539EA9}"/>
              </a:ext>
            </a:extLst>
          </p:cNvPr>
          <p:cNvSpPr txBox="1"/>
          <p:nvPr/>
        </p:nvSpPr>
        <p:spPr>
          <a:xfrm>
            <a:off x="2946796" y="5667871"/>
            <a:ext cx="6298408" cy="338554"/>
          </a:xfrm>
          <a:prstGeom prst="rect">
            <a:avLst/>
          </a:prstGeom>
          <a:noFill/>
        </p:spPr>
        <p:txBody>
          <a:bodyPr wrap="square" lIns="91440" tIns="45720" rIns="91440" bIns="45720" rtlCol="0" anchor="t">
            <a:spAutoFit/>
          </a:bodyPr>
          <a:lstStyle/>
          <a:p>
            <a:pPr algn="ctr"/>
            <a:r>
              <a:rPr lang="en-IN" sz="1600" dirty="0">
                <a:latin typeface="Times New Roman"/>
                <a:cs typeface="Times New Roman"/>
              </a:rPr>
              <a:t>Source: </a:t>
            </a:r>
            <a:r>
              <a:rPr lang="en-IN" sz="1600" dirty="0">
                <a:latin typeface="Times New Roman"/>
                <a:ea typeface="+mn-lt"/>
                <a:cs typeface="+mn-lt"/>
                <a:hlinkClick r:id="rId4"/>
              </a:rPr>
              <a:t>https://tinyurl.com/bdfr2hte</a:t>
            </a:r>
            <a:r>
              <a:rPr lang="en-IN" sz="1600" dirty="0">
                <a:latin typeface="Times New Roman"/>
                <a:ea typeface="+mn-lt"/>
                <a:cs typeface="+mn-lt"/>
              </a:rPr>
              <a:t> </a:t>
            </a:r>
            <a:endParaRPr lang="en-US" sz="1600" dirty="0">
              <a:latin typeface="Times New Roman"/>
              <a:cs typeface="Times New Roman"/>
            </a:endParaRPr>
          </a:p>
        </p:txBody>
      </p:sp>
      <p:sp>
        <p:nvSpPr>
          <p:cNvPr id="14" name="Title 1">
            <a:extLst>
              <a:ext uri="{FF2B5EF4-FFF2-40B4-BE49-F238E27FC236}">
                <a16:creationId xmlns:a16="http://schemas.microsoft.com/office/drawing/2014/main" id="{2D5726C2-63DD-32A2-11F6-FD2ABBD6C19A}"/>
              </a:ext>
            </a:extLst>
          </p:cNvPr>
          <p:cNvSpPr txBox="1">
            <a:spLocks/>
          </p:cNvSpPr>
          <p:nvPr/>
        </p:nvSpPr>
        <p:spPr>
          <a:xfrm>
            <a:off x="-365" y="3663"/>
            <a:ext cx="12195906" cy="729641"/>
          </a:xfrm>
          <a:prstGeom prst="rect">
            <a:avLst/>
          </a:prstGeom>
          <a:solidFill>
            <a:srgbClr val="FFC000"/>
          </a:solidFill>
        </p:spPr>
        <p:txBody>
          <a:bodyPr vert="horz" lIns="91440" tIns="45720" rIns="91440" bIns="45720" rtlCol="0" anchor="ctr">
            <a:norm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a:latin typeface="Times New Roman"/>
                <a:cs typeface="Calibri Light"/>
              </a:rPr>
              <a:t>Polynomial Kernel</a:t>
            </a:r>
            <a:endParaRPr lang="en-US" sz="3200">
              <a:cs typeface="Calibri Light"/>
            </a:endParaRPr>
          </a:p>
        </p:txBody>
      </p:sp>
      <p:sp>
        <p:nvSpPr>
          <p:cNvPr id="16" name="Slide Number Placeholder 3">
            <a:extLst>
              <a:ext uri="{FF2B5EF4-FFF2-40B4-BE49-F238E27FC236}">
                <a16:creationId xmlns:a16="http://schemas.microsoft.com/office/drawing/2014/main" id="{D308A671-673F-AEC7-BDE0-EE6E0D1D234B}"/>
              </a:ext>
            </a:extLst>
          </p:cNvPr>
          <p:cNvSpPr txBox="1">
            <a:spLocks/>
          </p:cNvSpPr>
          <p:nvPr/>
        </p:nvSpPr>
        <p:spPr>
          <a:xfrm>
            <a:off x="91831" y="6287967"/>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DEBF6B5-A8B6-5742-91AE-8DC29EBB8E42}" type="slidenum">
              <a:rPr lang="en-US" smtClean="0"/>
              <a:pPr/>
              <a:t>10</a:t>
            </a:fld>
            <a:endParaRPr lang="en-US"/>
          </a:p>
        </p:txBody>
      </p:sp>
      <p:sp>
        <p:nvSpPr>
          <p:cNvPr id="2" name="TextBox 1">
            <a:extLst>
              <a:ext uri="{FF2B5EF4-FFF2-40B4-BE49-F238E27FC236}">
                <a16:creationId xmlns:a16="http://schemas.microsoft.com/office/drawing/2014/main" id="{C9FC9B46-51E6-8C09-1C6F-E218E7E853AF}"/>
              </a:ext>
            </a:extLst>
          </p:cNvPr>
          <p:cNvSpPr txBox="1"/>
          <p:nvPr/>
        </p:nvSpPr>
        <p:spPr>
          <a:xfrm>
            <a:off x="1008126" y="1076590"/>
            <a:ext cx="10162054" cy="47604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latin typeface="Times New Roman"/>
                <a:cs typeface="Calibri"/>
              </a:rPr>
              <a:t>Polynomial Kernel – when data can be separated by some polynomial function.</a:t>
            </a:r>
          </a:p>
        </p:txBody>
      </p:sp>
      <p:sp>
        <p:nvSpPr>
          <p:cNvPr id="3" name="TextBox 2">
            <a:extLst>
              <a:ext uri="{FF2B5EF4-FFF2-40B4-BE49-F238E27FC236}">
                <a16:creationId xmlns:a16="http://schemas.microsoft.com/office/drawing/2014/main" id="{89F8F91C-4E7E-F0B7-6AAA-DA8876857CEA}"/>
              </a:ext>
            </a:extLst>
          </p:cNvPr>
          <p:cNvSpPr txBox="1"/>
          <p:nvPr/>
        </p:nvSpPr>
        <p:spPr>
          <a:xfrm>
            <a:off x="2946796" y="1824155"/>
            <a:ext cx="6298408" cy="338554"/>
          </a:xfrm>
          <a:prstGeom prst="rect">
            <a:avLst/>
          </a:prstGeom>
          <a:noFill/>
        </p:spPr>
        <p:txBody>
          <a:bodyPr wrap="square" lIns="91440" tIns="45720" rIns="91440" bIns="45720" rtlCol="0" anchor="t">
            <a:spAutoFit/>
          </a:bodyPr>
          <a:lstStyle/>
          <a:p>
            <a:pPr algn="ctr"/>
            <a:r>
              <a:rPr lang="en-IN" sz="1600" dirty="0">
                <a:latin typeface="Times New Roman"/>
                <a:cs typeface="Times New Roman"/>
              </a:rPr>
              <a:t>Non-linear to linear transformation using polynomial kernel functions</a:t>
            </a:r>
            <a:endParaRPr lang="en-US" sz="1600" dirty="0">
              <a:latin typeface="Times New Roman"/>
              <a:cs typeface="Times New Roman"/>
            </a:endParaRPr>
          </a:p>
        </p:txBody>
      </p:sp>
    </p:spTree>
    <p:extLst>
      <p:ext uri="{BB962C8B-B14F-4D97-AF65-F5344CB8AC3E}">
        <p14:creationId xmlns:p14="http://schemas.microsoft.com/office/powerpoint/2010/main" val="36603507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CE4774D-4844-0532-1E30-C3D529C0DA33}"/>
              </a:ext>
            </a:extLst>
          </p:cNvPr>
          <p:cNvSpPr>
            <a:spLocks noGrp="1"/>
          </p:cNvSpPr>
          <p:nvPr>
            <p:ph idx="1"/>
          </p:nvPr>
        </p:nvSpPr>
        <p:spPr/>
        <p:txBody>
          <a:bodyPr/>
          <a:lstStyle/>
          <a:p>
            <a:pPr marL="0" indent="0">
              <a:buNone/>
            </a:pPr>
            <a:r>
              <a:rPr lang="en-IN"/>
              <a:t> </a:t>
            </a:r>
          </a:p>
        </p:txBody>
      </p:sp>
      <p:sp>
        <p:nvSpPr>
          <p:cNvPr id="9" name="Title 1">
            <a:extLst>
              <a:ext uri="{FF2B5EF4-FFF2-40B4-BE49-F238E27FC236}">
                <a16:creationId xmlns:a16="http://schemas.microsoft.com/office/drawing/2014/main" id="{74F776A8-5E8D-03E5-69D2-705E3392547C}"/>
              </a:ext>
            </a:extLst>
          </p:cNvPr>
          <p:cNvSpPr txBox="1">
            <a:spLocks/>
          </p:cNvSpPr>
          <p:nvPr/>
        </p:nvSpPr>
        <p:spPr>
          <a:xfrm>
            <a:off x="-365" y="3663"/>
            <a:ext cx="12195906" cy="729641"/>
          </a:xfrm>
          <a:prstGeom prst="rect">
            <a:avLst/>
          </a:prstGeom>
          <a:solidFill>
            <a:srgbClr val="FFC000"/>
          </a:solidFill>
        </p:spPr>
        <p:txBody>
          <a:bodyPr vert="horz" lIns="91440" tIns="45720" rIns="91440" bIns="45720" rtlCol="0" anchor="ctr">
            <a:norm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000" b="1" dirty="0">
                <a:latin typeface="Times New Roman"/>
                <a:cs typeface="Calibri Light"/>
              </a:rPr>
              <a:t>Polynomial Kernel Visualization</a:t>
            </a:r>
            <a:endParaRPr lang="en-US" dirty="0">
              <a:cs typeface="Calibri Light"/>
            </a:endParaRPr>
          </a:p>
        </p:txBody>
      </p:sp>
      <p:sp>
        <p:nvSpPr>
          <p:cNvPr id="11" name="Slide Number Placeholder 3">
            <a:extLst>
              <a:ext uri="{FF2B5EF4-FFF2-40B4-BE49-F238E27FC236}">
                <a16:creationId xmlns:a16="http://schemas.microsoft.com/office/drawing/2014/main" id="{C5CA9C22-20DA-CD46-52AD-4E66C9149E81}"/>
              </a:ext>
            </a:extLst>
          </p:cNvPr>
          <p:cNvSpPr txBox="1">
            <a:spLocks/>
          </p:cNvSpPr>
          <p:nvPr/>
        </p:nvSpPr>
        <p:spPr>
          <a:xfrm>
            <a:off x="91831" y="6287967"/>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DEBF6B5-A8B6-5742-91AE-8DC29EBB8E42}" type="slidenum">
              <a:rPr lang="en-US" smtClean="0"/>
              <a:pPr/>
              <a:t>11</a:t>
            </a:fld>
            <a:endParaRPr lang="en-US"/>
          </a:p>
        </p:txBody>
      </p:sp>
      <p:sp>
        <p:nvSpPr>
          <p:cNvPr id="2" name="TextBox 1">
            <a:extLst>
              <a:ext uri="{FF2B5EF4-FFF2-40B4-BE49-F238E27FC236}">
                <a16:creationId xmlns:a16="http://schemas.microsoft.com/office/drawing/2014/main" id="{6120B620-1D7C-F608-BDC8-B1ECE2E2F9EB}"/>
              </a:ext>
            </a:extLst>
          </p:cNvPr>
          <p:cNvSpPr txBox="1"/>
          <p:nvPr/>
        </p:nvSpPr>
        <p:spPr>
          <a:xfrm>
            <a:off x="3246545" y="5652354"/>
            <a:ext cx="5716368"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latin typeface="Times New Roman"/>
                <a:cs typeface="Calibri"/>
              </a:rPr>
              <a:t>Source: </a:t>
            </a:r>
            <a:r>
              <a:rPr lang="en-US" sz="1600">
                <a:latin typeface="Times New Roman"/>
                <a:ea typeface="+mn-lt"/>
                <a:cs typeface="+mn-lt"/>
                <a:hlinkClick r:id="rId3"/>
              </a:rPr>
              <a:t>https://youtu.be/OdlNM96sHio?si=CKDR-N_EntkYS9Q0</a:t>
            </a:r>
            <a:r>
              <a:rPr lang="en-US" sz="1600">
                <a:latin typeface="Times New Roman"/>
                <a:ea typeface="+mn-lt"/>
                <a:cs typeface="+mn-lt"/>
              </a:rPr>
              <a:t> </a:t>
            </a:r>
            <a:endParaRPr lang="en-US" sz="1600">
              <a:latin typeface="Times New Roman"/>
              <a:cs typeface="Times New Roman"/>
            </a:endParaRPr>
          </a:p>
        </p:txBody>
      </p:sp>
      <p:pic>
        <p:nvPicPr>
          <p:cNvPr id="4" name="Online Media 3" title="SVM with polynomial kernel visualization (HD)">
            <a:hlinkClick r:id="" action="ppaction://media"/>
            <a:extLst>
              <a:ext uri="{FF2B5EF4-FFF2-40B4-BE49-F238E27FC236}">
                <a16:creationId xmlns:a16="http://schemas.microsoft.com/office/drawing/2014/main" id="{8ED35794-0B44-CD15-2D5D-ABD96EFDE9DB}"/>
              </a:ext>
            </a:extLst>
          </p:cNvPr>
          <p:cNvPicPr>
            <a:picLocks noRot="1" noChangeAspect="1"/>
          </p:cNvPicPr>
          <p:nvPr>
            <a:videoFile r:link="rId1"/>
          </p:nvPr>
        </p:nvPicPr>
        <p:blipFill>
          <a:blip r:embed="rId4"/>
          <a:stretch>
            <a:fillRect/>
          </a:stretch>
        </p:blipFill>
        <p:spPr>
          <a:xfrm>
            <a:off x="2348481" y="1534064"/>
            <a:ext cx="7482248" cy="3804250"/>
          </a:xfrm>
          <a:prstGeom prst="rect">
            <a:avLst/>
          </a:prstGeom>
        </p:spPr>
      </p:pic>
    </p:spTree>
    <p:extLst>
      <p:ext uri="{BB962C8B-B14F-4D97-AF65-F5344CB8AC3E}">
        <p14:creationId xmlns:p14="http://schemas.microsoft.com/office/powerpoint/2010/main" val="7169432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3F64EEA-B92A-5C0C-696E-C9298E6682ED}"/>
              </a:ext>
            </a:extLst>
          </p:cNvPr>
          <p:cNvSpPr>
            <a:spLocks noGrp="1"/>
          </p:cNvSpPr>
          <p:nvPr>
            <p:ph sz="half" idx="1"/>
          </p:nvPr>
        </p:nvSpPr>
        <p:spPr>
          <a:xfrm>
            <a:off x="823823" y="1049248"/>
            <a:ext cx="10788769" cy="4351339"/>
          </a:xfrm>
        </p:spPr>
        <p:txBody>
          <a:bodyPr vert="horz" lIns="91440" tIns="45720" rIns="91440" bIns="45720" rtlCol="0" anchor="t">
            <a:normAutofit/>
          </a:bodyPr>
          <a:lstStyle/>
          <a:p>
            <a:pPr marL="227965" indent="-227965"/>
            <a:r>
              <a:rPr lang="en-IN" sz="2400" dirty="0">
                <a:latin typeface="Times New Roman"/>
                <a:cs typeface="Times New Roman"/>
              </a:rPr>
              <a:t>More complex &amp; efficient</a:t>
            </a:r>
          </a:p>
          <a:p>
            <a:pPr marL="227965" indent="-227965"/>
            <a:r>
              <a:rPr lang="en-IN" sz="2400" dirty="0">
                <a:latin typeface="Times New Roman"/>
                <a:cs typeface="Times New Roman"/>
              </a:rPr>
              <a:t>Can combine multiple polynomial kernels multiple time of different degrees.</a:t>
            </a:r>
          </a:p>
        </p:txBody>
      </p:sp>
      <p:pic>
        <p:nvPicPr>
          <p:cNvPr id="1026" name="Picture 2" descr="The two dimensional componentwise Radial Basis Function (RBF) kernel for componentwise LS-SVMs takes the form K(x k , x l ) = K 1 (x 1 k , x 1 l ) + K 2 (x 2 k , x 2 l ) as displayed. The standard RBF kernel takes the form K(x k , x l ) = exp(−−x k −x l 2 2 /σ 2 ) with σ ∈ R + 0 an appropriately chosen bandwidth">
            <a:extLst>
              <a:ext uri="{FF2B5EF4-FFF2-40B4-BE49-F238E27FC236}">
                <a16:creationId xmlns:a16="http://schemas.microsoft.com/office/drawing/2014/main" id="{76C8E631-57F7-B3BE-5124-E870129A346E}"/>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3996904" y="2391377"/>
            <a:ext cx="4189563" cy="327209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7BB09B61-D5BA-DB3B-84B3-FF255D3B0C82}"/>
              </a:ext>
            </a:extLst>
          </p:cNvPr>
          <p:cNvSpPr txBox="1"/>
          <p:nvPr/>
        </p:nvSpPr>
        <p:spPr>
          <a:xfrm>
            <a:off x="4165556" y="5743004"/>
            <a:ext cx="3852257" cy="338554"/>
          </a:xfrm>
          <a:prstGeom prst="rect">
            <a:avLst/>
          </a:prstGeom>
          <a:noFill/>
        </p:spPr>
        <p:txBody>
          <a:bodyPr wrap="square" lIns="91440" tIns="45720" rIns="91440" bIns="45720" rtlCol="0" anchor="t">
            <a:spAutoFit/>
          </a:bodyPr>
          <a:lstStyle/>
          <a:p>
            <a:r>
              <a:rPr lang="en-IN" sz="1600" dirty="0">
                <a:solidFill>
                  <a:srgbClr val="555555"/>
                </a:solidFill>
                <a:latin typeface="Times New Roman"/>
                <a:cs typeface="Times New Roman"/>
              </a:rPr>
              <a:t>Source: </a:t>
            </a:r>
            <a:r>
              <a:rPr lang="en-IN" sz="1600" dirty="0">
                <a:solidFill>
                  <a:srgbClr val="333333"/>
                </a:solidFill>
                <a:latin typeface="Times New Roman"/>
                <a:ea typeface="+mn-lt"/>
                <a:cs typeface="+mn-lt"/>
                <a:hlinkClick r:id="rId3"/>
              </a:rPr>
              <a:t>https://doi.org/10.1007/10984697_3</a:t>
            </a:r>
            <a:r>
              <a:rPr lang="en-IN" sz="1600" dirty="0">
                <a:solidFill>
                  <a:srgbClr val="333333"/>
                </a:solidFill>
                <a:latin typeface="Times New Roman"/>
                <a:ea typeface="+mn-lt"/>
                <a:cs typeface="+mn-lt"/>
              </a:rPr>
              <a:t> </a:t>
            </a:r>
            <a:endParaRPr lang="en-US" sz="1600" dirty="0">
              <a:latin typeface="Times New Roman"/>
              <a:cs typeface="Calibri"/>
            </a:endParaRPr>
          </a:p>
        </p:txBody>
      </p:sp>
      <p:sp>
        <p:nvSpPr>
          <p:cNvPr id="9" name="Title 1">
            <a:extLst>
              <a:ext uri="{FF2B5EF4-FFF2-40B4-BE49-F238E27FC236}">
                <a16:creationId xmlns:a16="http://schemas.microsoft.com/office/drawing/2014/main" id="{C18E208E-72FD-4232-4579-A52AE018C57A}"/>
              </a:ext>
            </a:extLst>
          </p:cNvPr>
          <p:cNvSpPr txBox="1">
            <a:spLocks/>
          </p:cNvSpPr>
          <p:nvPr/>
        </p:nvSpPr>
        <p:spPr>
          <a:xfrm>
            <a:off x="-365" y="3663"/>
            <a:ext cx="12195906" cy="729641"/>
          </a:xfrm>
          <a:prstGeom prst="rect">
            <a:avLst/>
          </a:prstGeom>
          <a:solidFill>
            <a:srgbClr val="FFC000"/>
          </a:solidFill>
        </p:spPr>
        <p:txBody>
          <a:bodyPr vert="horz" lIns="91440" tIns="45720" rIns="91440" bIns="45720" rtlCol="0" anchor="ctr">
            <a:norm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a:latin typeface="Times New Roman"/>
                <a:cs typeface="Times New Roman"/>
              </a:rPr>
              <a:t>RBF Kernel</a:t>
            </a:r>
            <a:endParaRPr lang="en-US" sz="3200">
              <a:latin typeface="Times New Roman"/>
              <a:cs typeface="Times New Roman"/>
            </a:endParaRPr>
          </a:p>
        </p:txBody>
      </p:sp>
      <p:sp>
        <p:nvSpPr>
          <p:cNvPr id="4" name="Slide Number Placeholder 3">
            <a:extLst>
              <a:ext uri="{FF2B5EF4-FFF2-40B4-BE49-F238E27FC236}">
                <a16:creationId xmlns:a16="http://schemas.microsoft.com/office/drawing/2014/main" id="{ACEBF872-2A93-C27D-C3EB-BD9E751AA62E}"/>
              </a:ext>
            </a:extLst>
          </p:cNvPr>
          <p:cNvSpPr txBox="1">
            <a:spLocks/>
          </p:cNvSpPr>
          <p:nvPr/>
        </p:nvSpPr>
        <p:spPr>
          <a:xfrm>
            <a:off x="91831" y="6287967"/>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DEBF6B5-A8B6-5742-91AE-8DC29EBB8E42}" type="slidenum">
              <a:rPr lang="en-US" smtClean="0"/>
              <a:pPr/>
              <a:t>12</a:t>
            </a:fld>
            <a:endParaRPr lang="en-US"/>
          </a:p>
        </p:txBody>
      </p:sp>
      <p:sp>
        <p:nvSpPr>
          <p:cNvPr id="2" name="TextBox 1">
            <a:extLst>
              <a:ext uri="{FF2B5EF4-FFF2-40B4-BE49-F238E27FC236}">
                <a16:creationId xmlns:a16="http://schemas.microsoft.com/office/drawing/2014/main" id="{2990628A-C18D-443B-7963-D3E3AA8B5D06}"/>
              </a:ext>
            </a:extLst>
          </p:cNvPr>
          <p:cNvSpPr txBox="1"/>
          <p:nvPr/>
        </p:nvSpPr>
        <p:spPr>
          <a:xfrm>
            <a:off x="4165558" y="1973287"/>
            <a:ext cx="3852257" cy="338554"/>
          </a:xfrm>
          <a:prstGeom prst="rect">
            <a:avLst/>
          </a:prstGeom>
          <a:noFill/>
        </p:spPr>
        <p:txBody>
          <a:bodyPr wrap="square" lIns="91440" tIns="45720" rIns="91440" bIns="45720" rtlCol="0" anchor="t">
            <a:spAutoFit/>
          </a:bodyPr>
          <a:lstStyle/>
          <a:p>
            <a:pPr algn="ctr"/>
            <a:r>
              <a:rPr lang="en-IN" sz="1600" dirty="0">
                <a:latin typeface="Times New Roman"/>
                <a:cs typeface="Times New Roman"/>
              </a:rPr>
              <a:t>Transformed version using RBF kernel</a:t>
            </a:r>
            <a:endParaRPr lang="en-US" sz="1600" dirty="0">
              <a:latin typeface="Times New Roman"/>
              <a:cs typeface="Calibri"/>
            </a:endParaRPr>
          </a:p>
        </p:txBody>
      </p:sp>
    </p:spTree>
    <p:extLst>
      <p:ext uri="{BB962C8B-B14F-4D97-AF65-F5344CB8AC3E}">
        <p14:creationId xmlns:p14="http://schemas.microsoft.com/office/powerpoint/2010/main" val="38283463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3F64EEA-B92A-5C0C-696E-C9298E6682ED}"/>
              </a:ext>
            </a:extLst>
          </p:cNvPr>
          <p:cNvSpPr>
            <a:spLocks noGrp="1"/>
          </p:cNvSpPr>
          <p:nvPr>
            <p:ph sz="half" idx="1"/>
          </p:nvPr>
        </p:nvSpPr>
        <p:spPr>
          <a:xfrm>
            <a:off x="823823" y="1049248"/>
            <a:ext cx="10788769" cy="4351339"/>
          </a:xfrm>
        </p:spPr>
        <p:txBody>
          <a:bodyPr vert="horz" lIns="91440" tIns="45720" rIns="91440" bIns="45720" rtlCol="0" anchor="t">
            <a:normAutofit/>
          </a:bodyPr>
          <a:lstStyle/>
          <a:p>
            <a:pPr marL="227965" indent="-227965"/>
            <a:r>
              <a:rPr lang="en-IN" sz="2400" dirty="0">
                <a:latin typeface="Times New Roman"/>
                <a:cs typeface="Times New Roman"/>
              </a:rPr>
              <a:t>Can capture complex non-linear data patterns.</a:t>
            </a:r>
          </a:p>
          <a:p>
            <a:pPr marL="227965" indent="-227965"/>
            <a:r>
              <a:rPr lang="en-US" sz="2400" dirty="0">
                <a:latin typeface="Times New Roman"/>
                <a:cs typeface="Times New Roman"/>
              </a:rPr>
              <a:t>Versatile and suitable for addressing data with unknown characteristics</a:t>
            </a:r>
            <a:endParaRPr lang="en-IN" sz="2400" dirty="0">
              <a:latin typeface="Times New Roman"/>
              <a:cs typeface="Times New Roman"/>
            </a:endParaRPr>
          </a:p>
        </p:txBody>
      </p:sp>
      <p:sp>
        <p:nvSpPr>
          <p:cNvPr id="9" name="Title 1">
            <a:extLst>
              <a:ext uri="{FF2B5EF4-FFF2-40B4-BE49-F238E27FC236}">
                <a16:creationId xmlns:a16="http://schemas.microsoft.com/office/drawing/2014/main" id="{C18E208E-72FD-4232-4579-A52AE018C57A}"/>
              </a:ext>
            </a:extLst>
          </p:cNvPr>
          <p:cNvSpPr txBox="1">
            <a:spLocks/>
          </p:cNvSpPr>
          <p:nvPr/>
        </p:nvSpPr>
        <p:spPr>
          <a:xfrm>
            <a:off x="-365" y="3663"/>
            <a:ext cx="12195906" cy="729641"/>
          </a:xfrm>
          <a:prstGeom prst="rect">
            <a:avLst/>
          </a:prstGeom>
          <a:solidFill>
            <a:srgbClr val="FFC000"/>
          </a:solidFill>
        </p:spPr>
        <p:txBody>
          <a:bodyPr vert="horz" lIns="91440" tIns="45720" rIns="91440" bIns="45720" rtlCol="0" anchor="ctr">
            <a:norm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dirty="0">
                <a:latin typeface="Times New Roman"/>
                <a:cs typeface="Times New Roman"/>
              </a:rPr>
              <a:t>Sigmoid Kernel</a:t>
            </a:r>
            <a:endParaRPr lang="en-US" sz="3200" dirty="0">
              <a:latin typeface="Times New Roman"/>
              <a:cs typeface="Times New Roman"/>
            </a:endParaRPr>
          </a:p>
        </p:txBody>
      </p:sp>
      <p:sp>
        <p:nvSpPr>
          <p:cNvPr id="4" name="Slide Number Placeholder 3">
            <a:extLst>
              <a:ext uri="{FF2B5EF4-FFF2-40B4-BE49-F238E27FC236}">
                <a16:creationId xmlns:a16="http://schemas.microsoft.com/office/drawing/2014/main" id="{ACEBF872-2A93-C27D-C3EB-BD9E751AA62E}"/>
              </a:ext>
            </a:extLst>
          </p:cNvPr>
          <p:cNvSpPr txBox="1">
            <a:spLocks/>
          </p:cNvSpPr>
          <p:nvPr/>
        </p:nvSpPr>
        <p:spPr>
          <a:xfrm>
            <a:off x="91831" y="6287967"/>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DEBF6B5-A8B6-5742-91AE-8DC29EBB8E42}" type="slidenum">
              <a:rPr lang="en-US" smtClean="0"/>
              <a:pPr/>
              <a:t>13</a:t>
            </a:fld>
            <a:endParaRPr lang="en-US"/>
          </a:p>
        </p:txBody>
      </p:sp>
      <p:pic>
        <p:nvPicPr>
          <p:cNvPr id="11" name="Picture 10" descr="A graph of a colorful curve&#10;&#10;Description automatically generated with medium confidence">
            <a:extLst>
              <a:ext uri="{FF2B5EF4-FFF2-40B4-BE49-F238E27FC236}">
                <a16:creationId xmlns:a16="http://schemas.microsoft.com/office/drawing/2014/main" id="{C476BD93-5606-83B7-5501-1A06B4DDE7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16485" y="2365266"/>
            <a:ext cx="4150399" cy="3479011"/>
          </a:xfrm>
          <a:prstGeom prst="rect">
            <a:avLst/>
          </a:prstGeom>
        </p:spPr>
      </p:pic>
      <p:sp>
        <p:nvSpPr>
          <p:cNvPr id="12" name="TextBox 11">
            <a:extLst>
              <a:ext uri="{FF2B5EF4-FFF2-40B4-BE49-F238E27FC236}">
                <a16:creationId xmlns:a16="http://schemas.microsoft.com/office/drawing/2014/main" id="{FEE5B9F0-CC32-871E-E8AD-F73AA37583A4}"/>
              </a:ext>
            </a:extLst>
          </p:cNvPr>
          <p:cNvSpPr txBox="1"/>
          <p:nvPr/>
        </p:nvSpPr>
        <p:spPr>
          <a:xfrm>
            <a:off x="4165557" y="5781356"/>
            <a:ext cx="3852257" cy="338554"/>
          </a:xfrm>
          <a:prstGeom prst="rect">
            <a:avLst/>
          </a:prstGeom>
          <a:noFill/>
        </p:spPr>
        <p:txBody>
          <a:bodyPr wrap="square" lIns="91440" tIns="45720" rIns="91440" bIns="45720" rtlCol="0" anchor="t">
            <a:spAutoFit/>
          </a:bodyPr>
          <a:lstStyle/>
          <a:p>
            <a:pPr algn="ctr"/>
            <a:r>
              <a:rPr lang="en-IN" sz="1600" dirty="0">
                <a:solidFill>
                  <a:srgbClr val="555555"/>
                </a:solidFill>
                <a:latin typeface="Times New Roman"/>
                <a:cs typeface="Times New Roman"/>
              </a:rPr>
              <a:t>Source: </a:t>
            </a:r>
            <a:r>
              <a:rPr lang="en-IN" sz="1600" dirty="0">
                <a:solidFill>
                  <a:srgbClr val="333333"/>
                </a:solidFill>
                <a:latin typeface="Times New Roman"/>
                <a:ea typeface="+mn-lt"/>
                <a:cs typeface="+mn-lt"/>
                <a:hlinkClick r:id="rId3"/>
              </a:rPr>
              <a:t>https://tinyurl.com/3x4cmamu</a:t>
            </a:r>
            <a:r>
              <a:rPr lang="en-IN" sz="1600" dirty="0">
                <a:solidFill>
                  <a:srgbClr val="333333"/>
                </a:solidFill>
                <a:latin typeface="Times New Roman"/>
                <a:ea typeface="+mn-lt"/>
                <a:cs typeface="+mn-lt"/>
              </a:rPr>
              <a:t>  </a:t>
            </a:r>
            <a:endParaRPr lang="en-US" sz="1600" dirty="0">
              <a:latin typeface="Times New Roman"/>
              <a:cs typeface="Calibri"/>
            </a:endParaRPr>
          </a:p>
        </p:txBody>
      </p:sp>
      <p:sp>
        <p:nvSpPr>
          <p:cNvPr id="13" name="TextBox 12">
            <a:extLst>
              <a:ext uri="{FF2B5EF4-FFF2-40B4-BE49-F238E27FC236}">
                <a16:creationId xmlns:a16="http://schemas.microsoft.com/office/drawing/2014/main" id="{B804CD85-63AB-6708-48AA-1F8C7DE5C63B}"/>
              </a:ext>
            </a:extLst>
          </p:cNvPr>
          <p:cNvSpPr txBox="1"/>
          <p:nvPr/>
        </p:nvSpPr>
        <p:spPr>
          <a:xfrm>
            <a:off x="4165557" y="2007876"/>
            <a:ext cx="3852257" cy="338554"/>
          </a:xfrm>
          <a:prstGeom prst="rect">
            <a:avLst/>
          </a:prstGeom>
          <a:noFill/>
        </p:spPr>
        <p:txBody>
          <a:bodyPr wrap="square" lIns="91440" tIns="45720" rIns="91440" bIns="45720" rtlCol="0" anchor="t">
            <a:spAutoFit/>
          </a:bodyPr>
          <a:lstStyle/>
          <a:p>
            <a:pPr algn="ctr"/>
            <a:r>
              <a:rPr lang="en-IN" sz="1600" dirty="0">
                <a:latin typeface="Times New Roman"/>
                <a:cs typeface="Times New Roman"/>
              </a:rPr>
              <a:t>Transformed version using Sigmoid kernel</a:t>
            </a:r>
            <a:endParaRPr lang="en-US" sz="1600" dirty="0">
              <a:latin typeface="Times New Roman"/>
              <a:cs typeface="Calibri"/>
            </a:endParaRPr>
          </a:p>
        </p:txBody>
      </p:sp>
    </p:spTree>
    <p:extLst>
      <p:ext uri="{BB962C8B-B14F-4D97-AF65-F5344CB8AC3E}">
        <p14:creationId xmlns:p14="http://schemas.microsoft.com/office/powerpoint/2010/main" val="12307054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D70FF949-DAF3-91EB-445E-AC83DCDE6E05}"/>
              </a:ext>
            </a:extLst>
          </p:cNvPr>
          <p:cNvSpPr txBox="1"/>
          <p:nvPr/>
        </p:nvSpPr>
        <p:spPr>
          <a:xfrm>
            <a:off x="5666783" y="3507120"/>
            <a:ext cx="65" cy="276999"/>
          </a:xfrm>
          <a:prstGeom prst="rect">
            <a:avLst/>
          </a:prstGeom>
          <a:noFill/>
        </p:spPr>
        <p:txBody>
          <a:bodyPr wrap="none" lIns="0" tIns="0" rIns="0" bIns="0" rtlCol="0">
            <a:spAutoFit/>
          </a:bodyPr>
          <a:lstStyle/>
          <a:p>
            <a:endParaRPr lang="en-CA">
              <a:latin typeface="Times New Roman"/>
              <a:cs typeface="Times New Roman"/>
            </a:endParaRPr>
          </a:p>
        </p:txBody>
      </p:sp>
      <p:sp>
        <p:nvSpPr>
          <p:cNvPr id="12" name="TextBox 11">
            <a:extLst>
              <a:ext uri="{FF2B5EF4-FFF2-40B4-BE49-F238E27FC236}">
                <a16:creationId xmlns:a16="http://schemas.microsoft.com/office/drawing/2014/main" id="{188D1755-1C17-F9AB-FFFD-DE3E63541FB2}"/>
              </a:ext>
            </a:extLst>
          </p:cNvPr>
          <p:cNvSpPr txBox="1"/>
          <p:nvPr/>
        </p:nvSpPr>
        <p:spPr>
          <a:xfrm>
            <a:off x="5666783" y="3507120"/>
            <a:ext cx="65" cy="276999"/>
          </a:xfrm>
          <a:prstGeom prst="rect">
            <a:avLst/>
          </a:prstGeom>
          <a:noFill/>
        </p:spPr>
        <p:txBody>
          <a:bodyPr wrap="none" lIns="0" tIns="0" rIns="0" bIns="0" rtlCol="0">
            <a:spAutoFit/>
          </a:bodyPr>
          <a:lstStyle/>
          <a:p>
            <a:endParaRPr lang="en-CA">
              <a:latin typeface="Times New Roman"/>
              <a:cs typeface="Times New Roman"/>
            </a:endParaRP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29A5F513-3AFA-000F-EEA4-FFF0A32D6BE7}"/>
                  </a:ext>
                </a:extLst>
              </p:cNvPr>
              <p:cNvSpPr txBox="1"/>
              <p:nvPr/>
            </p:nvSpPr>
            <p:spPr>
              <a:xfrm>
                <a:off x="803183" y="1677877"/>
                <a:ext cx="10465039" cy="3816429"/>
              </a:xfrm>
              <a:prstGeom prst="rect">
                <a:avLst/>
              </a:prstGeom>
              <a:noFill/>
            </p:spPr>
            <p:txBody>
              <a:bodyPr wrap="square">
                <a:spAutoFit/>
              </a:bodyPr>
              <a:lstStyle/>
              <a:p>
                <a:pPr marL="285750" indent="-285750">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Linear Kernel is an SVM kernel function that is used for data that is linearly separable, making it an effective choice for simple classification problems. It calculates the dot product between feature vectors in their original space.</a:t>
                </a:r>
              </a:p>
              <a:p>
                <a:pPr marL="285750" indent="-285750">
                  <a:buFont typeface="Arial" panose="020B0604020202020204" pitchFamily="34" charset="0"/>
                  <a:buChar char="•"/>
                </a:pPr>
                <a:r>
                  <a:rPr lang="en-CA" sz="2200" dirty="0">
                    <a:latin typeface="Times New Roman" panose="02020603050405020304" pitchFamily="18" charset="0"/>
                    <a:cs typeface="Times New Roman" panose="02020603050405020304" pitchFamily="18" charset="0"/>
                  </a:rPr>
                  <a:t>The formula for the linear kernel is as follows:</a:t>
                </a:r>
              </a:p>
              <a:p>
                <a:pPr marL="285750" indent="-285750">
                  <a:buFont typeface="Arial" panose="020B0604020202020204" pitchFamily="34" charset="0"/>
                  <a:buChar char="•"/>
                </a:pPr>
                <a:endParaRPr lang="en-CA" sz="2200" dirty="0">
                  <a:latin typeface="Times New Roman" panose="02020603050405020304" pitchFamily="18" charset="0"/>
                  <a:cs typeface="Times New Roman" panose="02020603050405020304" pitchFamily="18" charset="0"/>
                </a:endParaRPr>
              </a:p>
              <a:p>
                <a:endParaRPr lang="en-CA" sz="22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CA" sz="22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CA" sz="2200" b="0" dirty="0">
                    <a:latin typeface="Times New Roman" panose="02020603050405020304" pitchFamily="18" charset="0"/>
                    <a:cs typeface="Times New Roman" panose="02020603050405020304" pitchFamily="18" charset="0"/>
                  </a:rPr>
                  <a:t>f(</a:t>
                </a:r>
                <a14:m>
                  <m:oMath xmlns:m="http://schemas.openxmlformats.org/officeDocument/2006/math">
                    <m:r>
                      <a:rPr lang="en-CA" sz="2200" i="1">
                        <a:latin typeface="Cambria Math" panose="02040503050406030204" pitchFamily="18" charset="0"/>
                      </a:rPr>
                      <m:t>𝑋</m:t>
                    </m:r>
                    <m:r>
                      <a:rPr lang="en-CA" sz="2200" b="0" i="1" smtClean="0">
                        <a:latin typeface="Cambria Math" panose="02040503050406030204" pitchFamily="18" charset="0"/>
                      </a:rPr>
                      <m:t>,</m:t>
                    </m:r>
                    <m:r>
                      <a:rPr lang="en-CA" sz="2200" i="1">
                        <a:latin typeface="Cambria Math" panose="02040503050406030204" pitchFamily="18" charset="0"/>
                      </a:rPr>
                      <m:t>𝑌</m:t>
                    </m:r>
                    <m:r>
                      <a:rPr lang="en-CA" sz="2200" b="0" i="1" smtClean="0">
                        <a:latin typeface="Cambria Math" panose="02040503050406030204" pitchFamily="18" charset="0"/>
                      </a:rPr>
                      <m:t>) </m:t>
                    </m:r>
                  </m:oMath>
                </a14:m>
                <a:r>
                  <a:rPr lang="en-US" sz="2200" dirty="0">
                    <a:latin typeface="Times New Roman" panose="02020603050405020304" pitchFamily="18" charset="0"/>
                    <a:cs typeface="Times New Roman" panose="02020603050405020304" pitchFamily="18" charset="0"/>
                  </a:rPr>
                  <a:t>represents the kernel function, which takes two input vectors, </a:t>
                </a:r>
                <a14:m>
                  <m:oMath xmlns:m="http://schemas.openxmlformats.org/officeDocument/2006/math">
                    <m:r>
                      <a:rPr lang="en-CA" sz="2200" i="1">
                        <a:latin typeface="Cambria Math" panose="02040503050406030204" pitchFamily="18" charset="0"/>
                      </a:rPr>
                      <m:t>𝑋</m:t>
                    </m:r>
                  </m:oMath>
                </a14:m>
                <a:r>
                  <a:rPr lang="en-US" sz="2200" dirty="0">
                    <a:latin typeface="Times New Roman" panose="02020603050405020304" pitchFamily="18" charset="0"/>
                    <a:cs typeface="Times New Roman" panose="02020603050405020304" pitchFamily="18" charset="0"/>
                  </a:rPr>
                  <a:t> and </a:t>
                </a:r>
                <a14:m>
                  <m:oMath xmlns:m="http://schemas.openxmlformats.org/officeDocument/2006/math">
                    <m:r>
                      <a:rPr lang="en-CA" sz="2200" i="1">
                        <a:latin typeface="Cambria Math" panose="02040503050406030204" pitchFamily="18" charset="0"/>
                      </a:rPr>
                      <m:t>𝑌</m:t>
                    </m:r>
                  </m:oMath>
                </a14:m>
                <a:r>
                  <a:rPr lang="en-US" sz="2200" dirty="0">
                    <a:latin typeface="Times New Roman" panose="02020603050405020304" pitchFamily="18" charset="0"/>
                    <a:cs typeface="Times New Roman" panose="02020603050405020304" pitchFamily="18" charset="0"/>
                  </a:rPr>
                  <a:t>. </a:t>
                </a:r>
              </a:p>
              <a:p>
                <a:pPr marL="285750" indent="-285750">
                  <a:buFont typeface="Arial" panose="020B0604020202020204" pitchFamily="34" charset="0"/>
                  <a:buChar char="•"/>
                </a:pPr>
                <a14:m>
                  <m:oMath xmlns:m="http://schemas.openxmlformats.org/officeDocument/2006/math">
                    <m:sSup>
                      <m:sSupPr>
                        <m:ctrlPr>
                          <a:rPr lang="en-CA" sz="2200" b="0" i="1" smtClean="0">
                            <a:latin typeface="Cambria Math" panose="02040503050406030204" pitchFamily="18" charset="0"/>
                          </a:rPr>
                        </m:ctrlPr>
                      </m:sSupPr>
                      <m:e>
                        <m:r>
                          <a:rPr lang="en-CA" sz="2200" b="0" i="1" smtClean="0">
                            <a:latin typeface="Cambria Math" panose="02040503050406030204" pitchFamily="18" charset="0"/>
                          </a:rPr>
                          <m:t>𝑋</m:t>
                        </m:r>
                      </m:e>
                      <m:sup>
                        <m:r>
                          <a:rPr lang="en-CA" sz="2200" b="0" i="1" smtClean="0">
                            <a:latin typeface="Cambria Math" panose="02040503050406030204" pitchFamily="18" charset="0"/>
                          </a:rPr>
                          <m:t>𝑇</m:t>
                        </m:r>
                      </m:sup>
                    </m:sSup>
                  </m:oMath>
                </a14:m>
                <a:r>
                  <a:rPr lang="en-US" sz="2200" dirty="0">
                    <a:latin typeface="Times New Roman" panose="02020603050405020304" pitchFamily="18" charset="0"/>
                    <a:cs typeface="Times New Roman" panose="02020603050405020304" pitchFamily="18" charset="0"/>
                  </a:rPr>
                  <a:t> is the transpose of </a:t>
                </a:r>
                <a14:m>
                  <m:oMath xmlns:m="http://schemas.openxmlformats.org/officeDocument/2006/math">
                    <m:r>
                      <a:rPr lang="en-CA" sz="2200" i="1">
                        <a:latin typeface="Cambria Math" panose="02040503050406030204" pitchFamily="18" charset="0"/>
                      </a:rPr>
                      <m:t>𝑋</m:t>
                    </m:r>
                    <m:r>
                      <a:rPr lang="en-CA" sz="2200" i="1">
                        <a:latin typeface="Cambria Math" panose="02040503050406030204" pitchFamily="18" charset="0"/>
                      </a:rPr>
                      <m:t> </m:t>
                    </m:r>
                  </m:oMath>
                </a14:m>
                <a:r>
                  <a:rPr lang="en-US" sz="2200" dirty="0">
                    <a:latin typeface="Times New Roman" panose="02020603050405020304" pitchFamily="18" charset="0"/>
                    <a:cs typeface="Times New Roman" panose="02020603050405020304" pitchFamily="18" charset="0"/>
                  </a:rPr>
                  <a:t>vector and </a:t>
                </a:r>
                <a14:m>
                  <m:oMath xmlns:m="http://schemas.openxmlformats.org/officeDocument/2006/math">
                    <m:r>
                      <a:rPr lang="en-CA" sz="2200" i="1">
                        <a:latin typeface="Cambria Math" panose="02040503050406030204" pitchFamily="18" charset="0"/>
                      </a:rPr>
                      <m:t>𝑌</m:t>
                    </m:r>
                  </m:oMath>
                </a14:m>
                <a:r>
                  <a:rPr lang="en-US" sz="2200" dirty="0">
                    <a:latin typeface="Times New Roman" panose="02020603050405020304" pitchFamily="18" charset="0"/>
                    <a:cs typeface="Times New Roman" panose="02020603050405020304" pitchFamily="18" charset="0"/>
                  </a:rPr>
                  <a:t> is the second vector.</a:t>
                </a:r>
                <a:r>
                  <a:rPr lang="en-US" sz="2200" b="0" i="0" dirty="0">
                    <a:solidFill>
                      <a:srgbClr val="222222"/>
                    </a:solidFill>
                    <a:effectLst/>
                    <a:latin typeface="Times New Roman" panose="02020603050405020304" pitchFamily="18" charset="0"/>
                    <a:cs typeface="Times New Roman" panose="02020603050405020304" pitchFamily="18" charset="0"/>
                  </a:rPr>
                  <a:t> </a:t>
                </a:r>
              </a:p>
              <a:p>
                <a:pPr marL="285750" indent="-285750">
                  <a:buFont typeface="Arial" panose="020B0604020202020204" pitchFamily="34" charset="0"/>
                  <a:buChar char="•"/>
                </a:pPr>
                <a:r>
                  <a:rPr lang="en-US" sz="2200" b="0" i="0" dirty="0">
                    <a:solidFill>
                      <a:srgbClr val="222222"/>
                    </a:solidFill>
                    <a:effectLst/>
                    <a:latin typeface="Times New Roman" panose="02020603050405020304" pitchFamily="18" charset="0"/>
                    <a:cs typeface="Times New Roman" panose="02020603050405020304" pitchFamily="18" charset="0"/>
                  </a:rPr>
                  <a:t>The dot product (.) between </a:t>
                </a:r>
                <a14:m>
                  <m:oMath xmlns:m="http://schemas.openxmlformats.org/officeDocument/2006/math">
                    <m:sSup>
                      <m:sSupPr>
                        <m:ctrlPr>
                          <a:rPr lang="en-CA" sz="2200" b="0" i="1" kern="1200" smtClean="0">
                            <a:solidFill>
                              <a:srgbClr val="000000"/>
                            </a:solidFill>
                            <a:effectLst/>
                            <a:latin typeface="Cambria Math" panose="02040503050406030204" pitchFamily="18" charset="0"/>
                          </a:rPr>
                        </m:ctrlPr>
                      </m:sSupPr>
                      <m:e>
                        <m:r>
                          <a:rPr lang="en-CA" sz="2200" b="0" i="1" kern="1200">
                            <a:solidFill>
                              <a:srgbClr val="000000"/>
                            </a:solidFill>
                            <a:effectLst/>
                            <a:latin typeface="Cambria Math" panose="02040503050406030204" pitchFamily="18" charset="0"/>
                          </a:rPr>
                          <m:t>𝑋</m:t>
                        </m:r>
                      </m:e>
                      <m:sup>
                        <m:r>
                          <a:rPr lang="en-CA" sz="2200" b="0" i="1" kern="1200">
                            <a:solidFill>
                              <a:srgbClr val="000000"/>
                            </a:solidFill>
                            <a:effectLst/>
                            <a:latin typeface="Cambria Math" panose="02040503050406030204" pitchFamily="18" charset="0"/>
                          </a:rPr>
                          <m:t>𝑇</m:t>
                        </m:r>
                      </m:sup>
                    </m:sSup>
                  </m:oMath>
                </a14:m>
                <a:r>
                  <a:rPr lang="en-US" sz="2200" b="0" i="0" dirty="0">
                    <a:solidFill>
                      <a:srgbClr val="222222"/>
                    </a:solidFill>
                    <a:effectLst/>
                    <a:latin typeface="Times New Roman" panose="02020603050405020304" pitchFamily="18" charset="0"/>
                    <a:cs typeface="Times New Roman" panose="02020603050405020304" pitchFamily="18" charset="0"/>
                  </a:rPr>
                  <a:t> and </a:t>
                </a:r>
                <a14:m>
                  <m:oMath xmlns:m="http://schemas.openxmlformats.org/officeDocument/2006/math">
                    <m:r>
                      <a:rPr lang="en-CA" sz="2200" i="1">
                        <a:latin typeface="Cambria Math" panose="02040503050406030204" pitchFamily="18" charset="0"/>
                      </a:rPr>
                      <m:t>𝑌</m:t>
                    </m:r>
                  </m:oMath>
                </a14:m>
                <a:r>
                  <a:rPr lang="en-US" sz="2200" b="0" i="0" dirty="0">
                    <a:solidFill>
                      <a:srgbClr val="222222"/>
                    </a:solidFill>
                    <a:effectLst/>
                    <a:latin typeface="Times New Roman" panose="02020603050405020304" pitchFamily="18" charset="0"/>
                    <a:cs typeface="Times New Roman" panose="02020603050405020304" pitchFamily="18" charset="0"/>
                  </a:rPr>
                  <a:t> is used to compute the similarity between the two input vectors.</a:t>
                </a:r>
                <a:endParaRPr lang="en-CA" sz="2200" dirty="0">
                  <a:latin typeface="Times New Roman" panose="02020603050405020304" pitchFamily="18" charset="0"/>
                  <a:cs typeface="Times New Roman" panose="02020603050405020304" pitchFamily="18" charset="0"/>
                </a:endParaRPr>
              </a:p>
            </p:txBody>
          </p:sp>
        </mc:Choice>
        <mc:Fallback xmlns="">
          <p:sp>
            <p:nvSpPr>
              <p:cNvPr id="19" name="TextBox 18">
                <a:extLst>
                  <a:ext uri="{FF2B5EF4-FFF2-40B4-BE49-F238E27FC236}">
                    <a16:creationId xmlns:a16="http://schemas.microsoft.com/office/drawing/2014/main" id="{29A5F513-3AFA-000F-EEA4-FFF0A32D6BE7}"/>
                  </a:ext>
                </a:extLst>
              </p:cNvPr>
              <p:cNvSpPr txBox="1">
                <a:spLocks noRot="1" noChangeAspect="1" noMove="1" noResize="1" noEditPoints="1" noAdjustHandles="1" noChangeArrowheads="1" noChangeShapeType="1" noTextEdit="1"/>
              </p:cNvSpPr>
              <p:nvPr/>
            </p:nvSpPr>
            <p:spPr>
              <a:xfrm>
                <a:off x="803183" y="1677877"/>
                <a:ext cx="10465039" cy="3816429"/>
              </a:xfrm>
              <a:prstGeom prst="rect">
                <a:avLst/>
              </a:prstGeom>
              <a:blipFill>
                <a:blip r:embed="rId2"/>
                <a:stretch>
                  <a:fillRect l="-699" t="-1118" r="-58" b="-2396"/>
                </a:stretch>
              </a:blipFill>
            </p:spPr>
            <p:txBody>
              <a:bodyPr/>
              <a:lstStyle/>
              <a:p>
                <a:r>
                  <a:rPr lang="en-IN">
                    <a:noFill/>
                  </a:rPr>
                  <a:t> </a:t>
                </a:r>
              </a:p>
            </p:txBody>
          </p:sp>
        </mc:Fallback>
      </mc:AlternateContent>
      <p:sp>
        <p:nvSpPr>
          <p:cNvPr id="21" name="TextBox 20">
            <a:extLst>
              <a:ext uri="{FF2B5EF4-FFF2-40B4-BE49-F238E27FC236}">
                <a16:creationId xmlns:a16="http://schemas.microsoft.com/office/drawing/2014/main" id="{B2E0A348-5983-5798-3624-8D339187EC17}"/>
              </a:ext>
            </a:extLst>
          </p:cNvPr>
          <p:cNvSpPr txBox="1"/>
          <p:nvPr/>
        </p:nvSpPr>
        <p:spPr>
          <a:xfrm>
            <a:off x="321859" y="974758"/>
            <a:ext cx="6094674" cy="461665"/>
          </a:xfrm>
          <a:prstGeom prst="rect">
            <a:avLst/>
          </a:prstGeom>
          <a:noFill/>
        </p:spPr>
        <p:txBody>
          <a:bodyPr wrap="square">
            <a:spAutoFit/>
          </a:bodyPr>
          <a:lstStyle/>
          <a:p>
            <a:r>
              <a:rPr lang="en-CA" sz="2400" b="1" dirty="0">
                <a:latin typeface="Times New Roman"/>
                <a:cs typeface="Times New Roman"/>
              </a:rPr>
              <a:t>1. Linear Kernel function</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2245402D-9389-A04D-AEC0-514E5AD9E74A}"/>
                  </a:ext>
                </a:extLst>
              </p:cNvPr>
              <p:cNvSpPr txBox="1"/>
              <p:nvPr/>
            </p:nvSpPr>
            <p:spPr>
              <a:xfrm>
                <a:off x="4464102" y="3401425"/>
                <a:ext cx="2405362" cy="369332"/>
              </a:xfrm>
              <a:prstGeom prst="rect">
                <a:avLst/>
              </a:prstGeom>
              <a:noFill/>
            </p:spPr>
            <p:txBody>
              <a:bodyPr wrap="square" lIns="0" tIns="0" rIns="0" bIns="0" rtlCol="0">
                <a:spAutoFit/>
              </a:bodyPr>
              <a:lstStyle/>
              <a:p>
                <a:pPr algn="ctr"/>
                <a:r>
                  <a:rPr lang="en-CA" sz="2400" b="0" dirty="0"/>
                  <a:t>f(</a:t>
                </a:r>
                <a14:m>
                  <m:oMath xmlns:m="http://schemas.openxmlformats.org/officeDocument/2006/math">
                    <m:r>
                      <a:rPr lang="en-CA" sz="2400" i="1">
                        <a:latin typeface="Cambria Math" panose="02040503050406030204" pitchFamily="18" charset="0"/>
                      </a:rPr>
                      <m:t>𝑋</m:t>
                    </m:r>
                    <m:r>
                      <a:rPr lang="en-CA" sz="2400" b="0" i="1" smtClean="0">
                        <a:latin typeface="Cambria Math" panose="02040503050406030204" pitchFamily="18" charset="0"/>
                      </a:rPr>
                      <m:t>,</m:t>
                    </m:r>
                    <m:r>
                      <a:rPr lang="en-CA" sz="2400" i="1">
                        <a:latin typeface="Cambria Math" panose="02040503050406030204" pitchFamily="18" charset="0"/>
                      </a:rPr>
                      <m:t>𝑌</m:t>
                    </m:r>
                    <m:r>
                      <a:rPr lang="en-CA" sz="2400" b="0" i="1" smtClean="0">
                        <a:latin typeface="Cambria Math" panose="02040503050406030204" pitchFamily="18" charset="0"/>
                      </a:rPr>
                      <m:t>)= </m:t>
                    </m:r>
                    <m:sSup>
                      <m:sSupPr>
                        <m:ctrlPr>
                          <a:rPr lang="en-CA" sz="2400" b="0" i="1" smtClean="0">
                            <a:latin typeface="Cambria Math" panose="02040503050406030204" pitchFamily="18" charset="0"/>
                          </a:rPr>
                        </m:ctrlPr>
                      </m:sSupPr>
                      <m:e>
                        <m:r>
                          <a:rPr lang="en-CA" sz="2400" b="0" i="1" smtClean="0">
                            <a:latin typeface="Cambria Math" panose="02040503050406030204" pitchFamily="18" charset="0"/>
                          </a:rPr>
                          <m:t>𝑋</m:t>
                        </m:r>
                      </m:e>
                      <m:sup>
                        <m:r>
                          <a:rPr lang="en-CA" sz="2400" b="0" i="1" smtClean="0">
                            <a:latin typeface="Cambria Math" panose="02040503050406030204" pitchFamily="18" charset="0"/>
                          </a:rPr>
                          <m:t>𝑇</m:t>
                        </m:r>
                      </m:sup>
                    </m:sSup>
                  </m:oMath>
                </a14:m>
                <a:r>
                  <a:rPr lang="en-CA" sz="2400" dirty="0"/>
                  <a:t>. </a:t>
                </a:r>
                <a14:m>
                  <m:oMath xmlns:m="http://schemas.openxmlformats.org/officeDocument/2006/math">
                    <m:r>
                      <a:rPr lang="en-CA" sz="2400" i="1">
                        <a:latin typeface="Cambria Math" panose="02040503050406030204" pitchFamily="18" charset="0"/>
                      </a:rPr>
                      <m:t>𝑌</m:t>
                    </m:r>
                  </m:oMath>
                </a14:m>
                <a:endParaRPr lang="en-CA" sz="2400" dirty="0"/>
              </a:p>
            </p:txBody>
          </p:sp>
        </mc:Choice>
        <mc:Fallback xmlns="">
          <p:sp>
            <p:nvSpPr>
              <p:cNvPr id="3" name="TextBox 2">
                <a:extLst>
                  <a:ext uri="{FF2B5EF4-FFF2-40B4-BE49-F238E27FC236}">
                    <a16:creationId xmlns:a16="http://schemas.microsoft.com/office/drawing/2014/main" id="{2245402D-9389-A04D-AEC0-514E5AD9E74A}"/>
                  </a:ext>
                </a:extLst>
              </p:cNvPr>
              <p:cNvSpPr txBox="1">
                <a:spLocks noRot="1" noChangeAspect="1" noMove="1" noResize="1" noEditPoints="1" noAdjustHandles="1" noChangeArrowheads="1" noChangeShapeType="1" noTextEdit="1"/>
              </p:cNvSpPr>
              <p:nvPr/>
            </p:nvSpPr>
            <p:spPr>
              <a:xfrm>
                <a:off x="4464102" y="3401425"/>
                <a:ext cx="2405362" cy="369332"/>
              </a:xfrm>
              <a:prstGeom prst="rect">
                <a:avLst/>
              </a:prstGeom>
              <a:blipFill>
                <a:blip r:embed="rId3"/>
                <a:stretch>
                  <a:fillRect t="-26230" b="-47541"/>
                </a:stretch>
              </a:blipFill>
            </p:spPr>
            <p:txBody>
              <a:bodyPr/>
              <a:lstStyle/>
              <a:p>
                <a:r>
                  <a:rPr lang="en-IN">
                    <a:noFill/>
                  </a:rPr>
                  <a:t> </a:t>
                </a:r>
              </a:p>
            </p:txBody>
          </p:sp>
        </mc:Fallback>
      </mc:AlternateContent>
      <p:sp>
        <p:nvSpPr>
          <p:cNvPr id="6" name="Title 1">
            <a:extLst>
              <a:ext uri="{FF2B5EF4-FFF2-40B4-BE49-F238E27FC236}">
                <a16:creationId xmlns:a16="http://schemas.microsoft.com/office/drawing/2014/main" id="{A6FA5958-4640-DAEC-82FD-E56DF4524B37}"/>
              </a:ext>
            </a:extLst>
          </p:cNvPr>
          <p:cNvSpPr txBox="1">
            <a:spLocks/>
          </p:cNvSpPr>
          <p:nvPr/>
        </p:nvSpPr>
        <p:spPr>
          <a:xfrm>
            <a:off x="-365" y="3663"/>
            <a:ext cx="12195906" cy="729641"/>
          </a:xfrm>
          <a:prstGeom prst="rect">
            <a:avLst/>
          </a:prstGeom>
          <a:solidFill>
            <a:srgbClr val="FFC000"/>
          </a:solidFill>
        </p:spPr>
        <p:txBody>
          <a:bodyPr vert="horz" lIns="91440" tIns="45720" rIns="91440" bIns="45720" rtlCol="0" anchor="ctr">
            <a:norm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dirty="0">
                <a:latin typeface="Times New Roman"/>
                <a:cs typeface="Times New Roman"/>
              </a:rPr>
              <a:t>Mathematics: Linear Kernel Function </a:t>
            </a:r>
            <a:endParaRPr lang="en-US" dirty="0"/>
          </a:p>
        </p:txBody>
      </p:sp>
      <p:sp>
        <p:nvSpPr>
          <p:cNvPr id="9" name="Slide Number Placeholder 3">
            <a:extLst>
              <a:ext uri="{FF2B5EF4-FFF2-40B4-BE49-F238E27FC236}">
                <a16:creationId xmlns:a16="http://schemas.microsoft.com/office/drawing/2014/main" id="{B1F92644-865F-C60E-700C-E7349AAEFE4D}"/>
              </a:ext>
            </a:extLst>
          </p:cNvPr>
          <p:cNvSpPr txBox="1">
            <a:spLocks/>
          </p:cNvSpPr>
          <p:nvPr/>
        </p:nvSpPr>
        <p:spPr>
          <a:xfrm>
            <a:off x="91831" y="6287967"/>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DEBF6B5-A8B6-5742-91AE-8DC29EBB8E42}" type="slidenum">
              <a:rPr lang="en-US" smtClean="0"/>
              <a:pPr/>
              <a:t>14</a:t>
            </a:fld>
            <a:endParaRPr lang="en-US"/>
          </a:p>
        </p:txBody>
      </p:sp>
    </p:spTree>
    <p:extLst>
      <p:ext uri="{BB962C8B-B14F-4D97-AF65-F5344CB8AC3E}">
        <p14:creationId xmlns:p14="http://schemas.microsoft.com/office/powerpoint/2010/main" val="12296112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D70FF949-DAF3-91EB-445E-AC83DCDE6E05}"/>
              </a:ext>
            </a:extLst>
          </p:cNvPr>
          <p:cNvSpPr txBox="1"/>
          <p:nvPr/>
        </p:nvSpPr>
        <p:spPr>
          <a:xfrm>
            <a:off x="5666783" y="3507120"/>
            <a:ext cx="65" cy="276999"/>
          </a:xfrm>
          <a:prstGeom prst="rect">
            <a:avLst/>
          </a:prstGeom>
          <a:noFill/>
        </p:spPr>
        <p:txBody>
          <a:bodyPr wrap="none" lIns="0" tIns="0" rIns="0" bIns="0" rtlCol="0">
            <a:spAutoFit/>
          </a:bodyPr>
          <a:lstStyle/>
          <a:p>
            <a:endParaRPr lang="en-CA">
              <a:latin typeface="Times New Roman"/>
              <a:cs typeface="Times New Roman"/>
            </a:endParaRPr>
          </a:p>
        </p:txBody>
      </p:sp>
      <p:sp>
        <p:nvSpPr>
          <p:cNvPr id="12" name="TextBox 11">
            <a:extLst>
              <a:ext uri="{FF2B5EF4-FFF2-40B4-BE49-F238E27FC236}">
                <a16:creationId xmlns:a16="http://schemas.microsoft.com/office/drawing/2014/main" id="{188D1755-1C17-F9AB-FFFD-DE3E63541FB2}"/>
              </a:ext>
            </a:extLst>
          </p:cNvPr>
          <p:cNvSpPr txBox="1"/>
          <p:nvPr/>
        </p:nvSpPr>
        <p:spPr>
          <a:xfrm>
            <a:off x="5666783" y="3507120"/>
            <a:ext cx="65" cy="276999"/>
          </a:xfrm>
          <a:prstGeom prst="rect">
            <a:avLst/>
          </a:prstGeom>
          <a:noFill/>
        </p:spPr>
        <p:txBody>
          <a:bodyPr wrap="none" lIns="0" tIns="0" rIns="0" bIns="0" rtlCol="0">
            <a:spAutoFit/>
          </a:bodyPr>
          <a:lstStyle/>
          <a:p>
            <a:endParaRPr lang="en-CA">
              <a:latin typeface="Times New Roman"/>
              <a:cs typeface="Times New Roman"/>
            </a:endParaRPr>
          </a:p>
        </p:txBody>
      </p:sp>
      <p:sp>
        <p:nvSpPr>
          <p:cNvPr id="15" name="TextBox 14">
            <a:extLst>
              <a:ext uri="{FF2B5EF4-FFF2-40B4-BE49-F238E27FC236}">
                <a16:creationId xmlns:a16="http://schemas.microsoft.com/office/drawing/2014/main" id="{7A2303C8-1EB5-9D6F-C4FC-8FF2DC015845}"/>
              </a:ext>
            </a:extLst>
          </p:cNvPr>
          <p:cNvSpPr txBox="1"/>
          <p:nvPr/>
        </p:nvSpPr>
        <p:spPr>
          <a:xfrm>
            <a:off x="487832" y="1463748"/>
            <a:ext cx="10458309" cy="3816429"/>
          </a:xfrm>
          <a:prstGeom prst="rect">
            <a:avLst/>
          </a:prstGeom>
          <a:noFill/>
        </p:spPr>
        <p:txBody>
          <a:bodyPr wrap="square">
            <a:spAutoFit/>
          </a:bodyPr>
          <a:lstStyle/>
          <a:p>
            <a:pPr marL="285750" indent="-285750">
              <a:buFont typeface="Arial" panose="020B0604020202020204" pitchFamily="34" charset="0"/>
              <a:buChar char="•"/>
            </a:pPr>
            <a:r>
              <a:rPr lang="en-CA" sz="2200" dirty="0">
                <a:latin typeface="Times New Roman"/>
                <a:cs typeface="Times New Roman"/>
              </a:rPr>
              <a:t>The formula for the polynomial kernel is as follows:</a:t>
            </a:r>
          </a:p>
          <a:p>
            <a:pPr marL="285750" indent="-285750">
              <a:buFont typeface="Arial" panose="020B0604020202020204" pitchFamily="34" charset="0"/>
              <a:buChar char="•"/>
            </a:pPr>
            <a:endParaRPr lang="en-CA" sz="2200" dirty="0">
              <a:latin typeface="Times New Roman"/>
              <a:cs typeface="Times New Roman"/>
            </a:endParaRPr>
          </a:p>
          <a:p>
            <a:endParaRPr lang="en-CA" sz="2200" dirty="0">
              <a:latin typeface="Times New Roman"/>
              <a:cs typeface="Times New Roman"/>
            </a:endParaRPr>
          </a:p>
          <a:p>
            <a:pPr marL="742950" lvl="1" indent="-285750">
              <a:buFont typeface="Arial" panose="020B0604020202020204" pitchFamily="34" charset="0"/>
              <a:buChar char="•"/>
            </a:pPr>
            <a:r>
              <a:rPr lang="en-CA" sz="2200" dirty="0">
                <a:latin typeface="Times New Roman"/>
                <a:cs typeface="Times New Roman"/>
              </a:rPr>
              <a:t>Here, X₁ and X₂ are input feature vectors that indicate data points. </a:t>
            </a:r>
          </a:p>
          <a:p>
            <a:pPr marL="742950" lvl="1" indent="-285750">
              <a:buFont typeface="Arial" panose="020B0604020202020204" pitchFamily="34" charset="0"/>
              <a:buChar char="•"/>
            </a:pPr>
            <a:r>
              <a:rPr lang="en-US" sz="2200" dirty="0">
                <a:latin typeface="Times New Roman"/>
                <a:cs typeface="Times New Roman"/>
              </a:rPr>
              <a:t>X₁ᵀ · X₂ is the dot product of two feature vectors, where X1T is the transpose of the first vector and X2 is the second vector.</a:t>
            </a:r>
            <a:r>
              <a:rPr lang="en-US" sz="2200" b="0" i="0" dirty="0">
                <a:solidFill>
                  <a:srgbClr val="222222"/>
                </a:solidFill>
                <a:effectLst/>
                <a:latin typeface="Times New Roman"/>
                <a:cs typeface="Times New Roman"/>
              </a:rPr>
              <a:t> </a:t>
            </a:r>
          </a:p>
          <a:p>
            <a:pPr marL="742950" lvl="1" indent="-285750">
              <a:buFont typeface="Arial" panose="020B0604020202020204" pitchFamily="34" charset="0"/>
              <a:buChar char="•"/>
            </a:pPr>
            <a:r>
              <a:rPr lang="en-US" sz="2200" b="0" i="0" dirty="0">
                <a:solidFill>
                  <a:srgbClr val="222222"/>
                </a:solidFill>
                <a:effectLst/>
                <a:latin typeface="Times New Roman"/>
                <a:cs typeface="Times New Roman"/>
              </a:rPr>
              <a:t>d is the degree of the polynomial.</a:t>
            </a:r>
            <a:endParaRPr lang="en-CA" sz="2200" b="0" i="0" dirty="0">
              <a:solidFill>
                <a:srgbClr val="222222"/>
              </a:solidFill>
              <a:effectLst/>
              <a:latin typeface="Times New Roman"/>
              <a:cs typeface="Times New Roman"/>
            </a:endParaRPr>
          </a:p>
          <a:p>
            <a:pPr marL="742950" lvl="1" indent="-285750">
              <a:buFont typeface="Arial" panose="020B0604020202020204" pitchFamily="34" charset="0"/>
              <a:buChar char="•"/>
            </a:pPr>
            <a:endParaRPr lang="en-CA" sz="2200" dirty="0">
              <a:latin typeface="Times New Roman"/>
              <a:cs typeface="Times New Roman"/>
            </a:endParaRPr>
          </a:p>
          <a:p>
            <a:pPr marL="285750" indent="-285750">
              <a:buFont typeface="Arial" panose="020B0604020202020204" pitchFamily="34" charset="0"/>
              <a:buChar char="•"/>
            </a:pPr>
            <a:r>
              <a:rPr lang="en-CA" sz="2200" dirty="0">
                <a:latin typeface="Times New Roman"/>
                <a:cs typeface="Times New Roman"/>
              </a:rPr>
              <a:t>Assuming we have the two features X₁ and X₂ and Y as the output variable, we can define it as follows using the polynomial kernel:</a:t>
            </a:r>
          </a:p>
          <a:p>
            <a:endParaRPr lang="en-CA" sz="2200" dirty="0">
              <a:latin typeface="Times New Roman"/>
              <a:cs typeface="Times New Roman"/>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2245402D-9389-A04D-AEC0-514E5AD9E74A}"/>
                  </a:ext>
                </a:extLst>
              </p:cNvPr>
              <p:cNvSpPr txBox="1"/>
              <p:nvPr/>
            </p:nvSpPr>
            <p:spPr>
              <a:xfrm>
                <a:off x="4142420" y="1998207"/>
                <a:ext cx="3149132" cy="344646"/>
              </a:xfrm>
              <a:prstGeom prst="rect">
                <a:avLst/>
              </a:prstGeom>
              <a:noFill/>
            </p:spPr>
            <p:txBody>
              <a:bodyPr wrap="none" lIns="0" tIns="0" rIns="0" bIns="0" rtlCol="0">
                <a:spAutoFit/>
              </a:bodyPr>
              <a:lstStyle/>
              <a:p>
                <a:pPr/>
                <a14:m>
                  <m:oMathPara xmlns:m="http://schemas.openxmlformats.org/officeDocument/2006/math">
                    <m:oMathParaPr>
                      <m:jc m:val="center"/>
                    </m:oMathParaPr>
                    <m:oMath xmlns:m="http://schemas.openxmlformats.org/officeDocument/2006/math">
                      <m:sSub>
                        <m:sSubPr>
                          <m:ctrlPr>
                            <a:rPr lang="pt-BR" sz="2200" i="1" smtClean="0">
                              <a:latin typeface="Cambria Math" panose="02040503050406030204" pitchFamily="18" charset="0"/>
                            </a:rPr>
                          </m:ctrlPr>
                        </m:sSubPr>
                        <m:e>
                          <m:r>
                            <a:rPr lang="en-CA" sz="2200" b="0" i="1" smtClean="0">
                              <a:latin typeface="Cambria Math" panose="02040503050406030204" pitchFamily="18" charset="0"/>
                            </a:rPr>
                            <m:t>𝑓</m:t>
                          </m:r>
                          <m:r>
                            <a:rPr lang="en-CA" sz="2200" b="0" i="1" smtClean="0">
                              <a:latin typeface="Cambria Math" panose="02040503050406030204" pitchFamily="18" charset="0"/>
                            </a:rPr>
                            <m:t>(</m:t>
                          </m:r>
                          <m:r>
                            <a:rPr lang="en-CA" sz="2200" b="0" i="1" smtClean="0">
                              <a:latin typeface="Cambria Math" panose="02040503050406030204" pitchFamily="18" charset="0"/>
                            </a:rPr>
                            <m:t>𝑋</m:t>
                          </m:r>
                        </m:e>
                        <m:sub>
                          <m:r>
                            <a:rPr lang="en-CA" sz="2200" b="0" i="1" smtClean="0">
                              <a:latin typeface="Cambria Math" panose="02040503050406030204" pitchFamily="18" charset="0"/>
                            </a:rPr>
                            <m:t>1</m:t>
                          </m:r>
                        </m:sub>
                      </m:sSub>
                      <m:r>
                        <a:rPr lang="en-CA" sz="2200" b="0" i="1" smtClean="0">
                          <a:latin typeface="Cambria Math" panose="02040503050406030204" pitchFamily="18" charset="0"/>
                        </a:rPr>
                        <m:t>,</m:t>
                      </m:r>
                      <m:sSub>
                        <m:sSubPr>
                          <m:ctrlPr>
                            <a:rPr lang="pt-BR" sz="2200" i="1">
                              <a:latin typeface="Cambria Math" panose="02040503050406030204" pitchFamily="18" charset="0"/>
                            </a:rPr>
                          </m:ctrlPr>
                        </m:sSubPr>
                        <m:e>
                          <m:r>
                            <a:rPr lang="en-CA" sz="2200" i="1">
                              <a:latin typeface="Cambria Math" panose="02040503050406030204" pitchFamily="18" charset="0"/>
                            </a:rPr>
                            <m:t>𝑋</m:t>
                          </m:r>
                        </m:e>
                        <m:sub>
                          <m:r>
                            <a:rPr lang="en-CA" sz="2200" b="0" i="1" smtClean="0">
                              <a:latin typeface="Cambria Math" panose="02040503050406030204" pitchFamily="18" charset="0"/>
                            </a:rPr>
                            <m:t>2</m:t>
                          </m:r>
                        </m:sub>
                      </m:sSub>
                      <m:r>
                        <a:rPr lang="en-CA" sz="2200" b="0" i="1" smtClean="0">
                          <a:latin typeface="Cambria Math" panose="02040503050406030204" pitchFamily="18" charset="0"/>
                        </a:rPr>
                        <m:t>)=</m:t>
                      </m:r>
                      <m:sSup>
                        <m:sSupPr>
                          <m:ctrlPr>
                            <a:rPr lang="en-CA" sz="2200" b="0" i="1" smtClean="0">
                              <a:latin typeface="Cambria Math" panose="02040503050406030204" pitchFamily="18" charset="0"/>
                            </a:rPr>
                          </m:ctrlPr>
                        </m:sSupPr>
                        <m:e>
                          <m:r>
                            <a:rPr lang="en-CA" sz="2200" b="0" i="1" smtClean="0">
                              <a:latin typeface="Cambria Math" panose="02040503050406030204" pitchFamily="18" charset="0"/>
                            </a:rPr>
                            <m:t>(</m:t>
                          </m:r>
                          <m:sSubSup>
                            <m:sSubSupPr>
                              <m:ctrlPr>
                                <a:rPr lang="en-CA" sz="2200" b="0" i="1" smtClean="0">
                                  <a:latin typeface="Cambria Math" panose="02040503050406030204" pitchFamily="18" charset="0"/>
                                </a:rPr>
                              </m:ctrlPr>
                            </m:sSubSupPr>
                            <m:e>
                              <m:r>
                                <a:rPr lang="en-CA" sz="2200" b="0" i="1" smtClean="0">
                                  <a:latin typeface="Cambria Math" panose="02040503050406030204" pitchFamily="18" charset="0"/>
                                </a:rPr>
                                <m:t>𝑋</m:t>
                              </m:r>
                            </m:e>
                            <m:sub>
                              <m:r>
                                <a:rPr lang="en-CA" sz="2200" b="0" i="1" smtClean="0">
                                  <a:latin typeface="Cambria Math" panose="02040503050406030204" pitchFamily="18" charset="0"/>
                                </a:rPr>
                                <m:t>1</m:t>
                              </m:r>
                            </m:sub>
                            <m:sup>
                              <m:r>
                                <a:rPr lang="en-CA" sz="2200" b="0" i="1" smtClean="0">
                                  <a:latin typeface="Cambria Math" panose="02040503050406030204" pitchFamily="18" charset="0"/>
                                </a:rPr>
                                <m:t>𝑇</m:t>
                              </m:r>
                            </m:sup>
                          </m:sSubSup>
                          <m:r>
                            <a:rPr lang="en-CA" sz="2200" b="0" i="1" smtClean="0">
                              <a:latin typeface="Cambria Math" panose="02040503050406030204" pitchFamily="18" charset="0"/>
                            </a:rPr>
                            <m:t>.</m:t>
                          </m:r>
                          <m:sSub>
                            <m:sSubPr>
                              <m:ctrlPr>
                                <a:rPr lang="pt-BR" sz="2200" i="1">
                                  <a:latin typeface="Cambria Math" panose="02040503050406030204" pitchFamily="18" charset="0"/>
                                </a:rPr>
                              </m:ctrlPr>
                            </m:sSubPr>
                            <m:e>
                              <m:r>
                                <a:rPr lang="en-CA" sz="2200" i="1">
                                  <a:latin typeface="Cambria Math" panose="02040503050406030204" pitchFamily="18" charset="0"/>
                                </a:rPr>
                                <m:t>𝑋</m:t>
                              </m:r>
                            </m:e>
                            <m:sub>
                              <m:r>
                                <a:rPr lang="en-CA" sz="2200" i="1">
                                  <a:latin typeface="Cambria Math" panose="02040503050406030204" pitchFamily="18" charset="0"/>
                                </a:rPr>
                                <m:t>2</m:t>
                              </m:r>
                            </m:sub>
                          </m:sSub>
                          <m:r>
                            <a:rPr lang="en-CA" sz="2200" b="0" i="1" smtClean="0">
                              <a:latin typeface="Cambria Math" panose="02040503050406030204" pitchFamily="18" charset="0"/>
                            </a:rPr>
                            <m:t>+1)</m:t>
                          </m:r>
                        </m:e>
                        <m:sup>
                          <m:r>
                            <a:rPr lang="en-CA" sz="2200" b="0" i="1" smtClean="0">
                              <a:latin typeface="Cambria Math" panose="02040503050406030204" pitchFamily="18" charset="0"/>
                            </a:rPr>
                            <m:t>𝑑</m:t>
                          </m:r>
                        </m:sup>
                      </m:sSup>
                    </m:oMath>
                  </m:oMathPara>
                </a14:m>
                <a:endParaRPr lang="en-CA" sz="2200" dirty="0"/>
              </a:p>
            </p:txBody>
          </p:sp>
        </mc:Choice>
        <mc:Fallback xmlns="">
          <p:sp>
            <p:nvSpPr>
              <p:cNvPr id="3" name="TextBox 2">
                <a:extLst>
                  <a:ext uri="{FF2B5EF4-FFF2-40B4-BE49-F238E27FC236}">
                    <a16:creationId xmlns:a16="http://schemas.microsoft.com/office/drawing/2014/main" id="{2245402D-9389-A04D-AEC0-514E5AD9E74A}"/>
                  </a:ext>
                </a:extLst>
              </p:cNvPr>
              <p:cNvSpPr txBox="1">
                <a:spLocks noRot="1" noChangeAspect="1" noMove="1" noResize="1" noEditPoints="1" noAdjustHandles="1" noChangeArrowheads="1" noChangeShapeType="1" noTextEdit="1"/>
              </p:cNvSpPr>
              <p:nvPr/>
            </p:nvSpPr>
            <p:spPr>
              <a:xfrm>
                <a:off x="4142420" y="1998207"/>
                <a:ext cx="3149132" cy="344646"/>
              </a:xfrm>
              <a:prstGeom prst="rect">
                <a:avLst/>
              </a:prstGeom>
              <a:blipFill>
                <a:blip r:embed="rId2"/>
                <a:stretch>
                  <a:fillRect l="-2713" t="-3571" r="-388" b="-33929"/>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704B144D-E36D-EB72-3B7A-6DC2046AE307}"/>
                  </a:ext>
                </a:extLst>
              </p:cNvPr>
              <p:cNvSpPr txBox="1"/>
              <p:nvPr/>
            </p:nvSpPr>
            <p:spPr>
              <a:xfrm>
                <a:off x="3240758" y="5037498"/>
                <a:ext cx="4952456" cy="845744"/>
              </a:xfrm>
              <a:prstGeom prst="rect">
                <a:avLst/>
              </a:prstGeom>
              <a:noFill/>
            </p:spPr>
            <p:txBody>
              <a:bodyPr wrap="square">
                <a:spAutoFit/>
              </a:bodyPr>
              <a:lstStyle/>
              <a:p>
                <a14:m>
                  <m:oMath xmlns:m="http://schemas.openxmlformats.org/officeDocument/2006/math">
                    <m:sSubSup>
                      <m:sSubSupPr>
                        <m:ctrlPr>
                          <a:rPr lang="en-CA" sz="2200" b="0" i="1" smtClean="0">
                            <a:latin typeface="Cambria Math" panose="02040503050406030204" pitchFamily="18" charset="0"/>
                          </a:rPr>
                        </m:ctrlPr>
                      </m:sSubSupPr>
                      <m:e>
                        <m:r>
                          <m:rPr>
                            <m:sty m:val="p"/>
                          </m:rPr>
                          <a:rPr lang="en-CA" sz="2200" b="0" i="0" smtClean="0">
                            <a:latin typeface="Cambria Math" panose="02040503050406030204" pitchFamily="18" charset="0"/>
                          </a:rPr>
                          <m:t>X</m:t>
                        </m:r>
                      </m:e>
                      <m:sub>
                        <m:r>
                          <a:rPr lang="en-CA" sz="2200" b="0" i="0" smtClean="0">
                            <a:latin typeface="Cambria Math" panose="02040503050406030204" pitchFamily="18" charset="0"/>
                          </a:rPr>
                          <m:t>1</m:t>
                        </m:r>
                      </m:sub>
                      <m:sup>
                        <m:r>
                          <m:rPr>
                            <m:sty m:val="p"/>
                          </m:rPr>
                          <a:rPr lang="en-CA" sz="2200" b="0" i="0" smtClean="0">
                            <a:latin typeface="Cambria Math" panose="02040503050406030204" pitchFamily="18" charset="0"/>
                          </a:rPr>
                          <m:t>T</m:t>
                        </m:r>
                      </m:sup>
                    </m:sSubSup>
                    <m:r>
                      <a:rPr lang="en-CA" sz="2200" b="0" i="0" smtClean="0">
                        <a:latin typeface="Cambria Math" panose="02040503050406030204" pitchFamily="18" charset="0"/>
                      </a:rPr>
                      <m:t>.</m:t>
                    </m:r>
                    <m:sSub>
                      <m:sSubPr>
                        <m:ctrlPr>
                          <a:rPr lang="pt-BR" sz="2200" i="1">
                            <a:latin typeface="Cambria Math" panose="02040503050406030204" pitchFamily="18" charset="0"/>
                          </a:rPr>
                        </m:ctrlPr>
                      </m:sSubPr>
                      <m:e>
                        <m:r>
                          <m:rPr>
                            <m:sty m:val="p"/>
                          </m:rPr>
                          <a:rPr lang="en-CA" sz="2200" i="0">
                            <a:latin typeface="Cambria Math" panose="02040503050406030204" pitchFamily="18" charset="0"/>
                          </a:rPr>
                          <m:t>X</m:t>
                        </m:r>
                      </m:e>
                      <m:sub>
                        <m:r>
                          <a:rPr lang="en-CA" sz="2200" i="0">
                            <a:latin typeface="Cambria Math" panose="02040503050406030204" pitchFamily="18" charset="0"/>
                          </a:rPr>
                          <m:t>2</m:t>
                        </m:r>
                      </m:sub>
                    </m:sSub>
                    <m:r>
                      <a:rPr lang="en-CA" sz="2200" b="0" i="0" smtClean="0">
                        <a:latin typeface="Cambria Math" panose="02040503050406030204" pitchFamily="18" charset="0"/>
                      </a:rPr>
                      <m:t>=</m:t>
                    </m:r>
                    <m:d>
                      <m:dPr>
                        <m:begChr m:val="["/>
                        <m:endChr m:val="]"/>
                        <m:ctrlPr>
                          <a:rPr lang="en-CA" sz="2200" b="0" i="1" smtClean="0">
                            <a:latin typeface="Cambria Math" panose="02040503050406030204" pitchFamily="18" charset="0"/>
                          </a:rPr>
                        </m:ctrlPr>
                      </m:dPr>
                      <m:e>
                        <m:eqArr>
                          <m:eqArrPr>
                            <m:ctrlPr>
                              <a:rPr lang="pt-BR" sz="2200" i="1">
                                <a:latin typeface="Cambria Math" panose="02040503050406030204" pitchFamily="18" charset="0"/>
                              </a:rPr>
                            </m:ctrlPr>
                          </m:eqArrPr>
                          <m:e>
                            <m:sSub>
                              <m:sSubPr>
                                <m:ctrlPr>
                                  <a:rPr lang="pt-BR" sz="2200" i="1">
                                    <a:latin typeface="Cambria Math" panose="02040503050406030204" pitchFamily="18" charset="0"/>
                                  </a:rPr>
                                </m:ctrlPr>
                              </m:sSubPr>
                              <m:e>
                                <m:r>
                                  <m:rPr>
                                    <m:sty m:val="p"/>
                                  </m:rPr>
                                  <a:rPr lang="en-CA" sz="2200" i="0">
                                    <a:latin typeface="Cambria Math" panose="02040503050406030204" pitchFamily="18" charset="0"/>
                                  </a:rPr>
                                  <m:t>X</m:t>
                                </m:r>
                              </m:e>
                              <m:sub>
                                <m:r>
                                  <a:rPr lang="en-CA" sz="2200" i="0">
                                    <a:latin typeface="Cambria Math" panose="02040503050406030204" pitchFamily="18" charset="0"/>
                                  </a:rPr>
                                  <m:t>1</m:t>
                                </m:r>
                              </m:sub>
                            </m:sSub>
                          </m:e>
                          <m:e>
                            <m:sSub>
                              <m:sSubPr>
                                <m:ctrlPr>
                                  <a:rPr lang="pt-BR" sz="2200" i="1">
                                    <a:latin typeface="Cambria Math" panose="02040503050406030204" pitchFamily="18" charset="0"/>
                                  </a:rPr>
                                </m:ctrlPr>
                              </m:sSubPr>
                              <m:e>
                                <m:r>
                                  <m:rPr>
                                    <m:sty m:val="p"/>
                                  </m:rPr>
                                  <a:rPr lang="en-CA" sz="2200" i="0">
                                    <a:latin typeface="Cambria Math" panose="02040503050406030204" pitchFamily="18" charset="0"/>
                                  </a:rPr>
                                  <m:t>X</m:t>
                                </m:r>
                              </m:e>
                              <m:sub>
                                <m:r>
                                  <a:rPr lang="en-CA" sz="2200" i="0">
                                    <a:latin typeface="Cambria Math" panose="02040503050406030204" pitchFamily="18" charset="0"/>
                                  </a:rPr>
                                  <m:t>2</m:t>
                                </m:r>
                              </m:sub>
                            </m:sSub>
                          </m:e>
                        </m:eqArr>
                      </m:e>
                    </m:d>
                  </m:oMath>
                </a14:m>
                <a:r>
                  <a:rPr lang="en-CA" sz="2200" dirty="0"/>
                  <a:t>. </a:t>
                </a:r>
                <a14:m>
                  <m:oMath xmlns:m="http://schemas.openxmlformats.org/officeDocument/2006/math">
                    <m:d>
                      <m:dPr>
                        <m:begChr m:val="["/>
                        <m:endChr m:val="]"/>
                        <m:ctrlPr>
                          <a:rPr lang="en-CA" sz="2200" i="1">
                            <a:latin typeface="Cambria Math" panose="02040503050406030204" pitchFamily="18" charset="0"/>
                          </a:rPr>
                        </m:ctrlPr>
                      </m:dPr>
                      <m:e>
                        <m:sSub>
                          <m:sSubPr>
                            <m:ctrlPr>
                              <a:rPr lang="pt-BR" sz="2200" i="1">
                                <a:latin typeface="Cambria Math" panose="02040503050406030204" pitchFamily="18" charset="0"/>
                              </a:rPr>
                            </m:ctrlPr>
                          </m:sSubPr>
                          <m:e>
                            <m:r>
                              <m:rPr>
                                <m:sty m:val="p"/>
                              </m:rPr>
                              <a:rPr lang="en-CA" sz="2200" i="0">
                                <a:latin typeface="Cambria Math" panose="02040503050406030204" pitchFamily="18" charset="0"/>
                              </a:rPr>
                              <m:t>X</m:t>
                            </m:r>
                          </m:e>
                          <m:sub>
                            <m:r>
                              <a:rPr lang="en-CA" sz="2200" i="0">
                                <a:latin typeface="Cambria Math" panose="02040503050406030204" pitchFamily="18" charset="0"/>
                              </a:rPr>
                              <m:t>1</m:t>
                            </m:r>
                          </m:sub>
                        </m:sSub>
                        <m:sSub>
                          <m:sSubPr>
                            <m:ctrlPr>
                              <a:rPr lang="pt-BR" sz="2200" i="1">
                                <a:latin typeface="Cambria Math" panose="02040503050406030204" pitchFamily="18" charset="0"/>
                              </a:rPr>
                            </m:ctrlPr>
                          </m:sSubPr>
                          <m:e>
                            <m:r>
                              <a:rPr lang="en-CA" sz="2200" b="0" i="0" smtClean="0">
                                <a:latin typeface="Cambria Math" panose="02040503050406030204" pitchFamily="18" charset="0"/>
                              </a:rPr>
                              <m:t> </m:t>
                            </m:r>
                            <m:r>
                              <m:rPr>
                                <m:sty m:val="p"/>
                              </m:rPr>
                              <a:rPr lang="en-CA" sz="2200" i="0">
                                <a:latin typeface="Cambria Math" panose="02040503050406030204" pitchFamily="18" charset="0"/>
                              </a:rPr>
                              <m:t>X</m:t>
                            </m:r>
                          </m:e>
                          <m:sub>
                            <m:r>
                              <a:rPr lang="en-CA" sz="2200" i="0">
                                <a:latin typeface="Cambria Math" panose="02040503050406030204" pitchFamily="18" charset="0"/>
                              </a:rPr>
                              <m:t>2</m:t>
                            </m:r>
                          </m:sub>
                        </m:sSub>
                      </m:e>
                    </m:d>
                    <m:r>
                      <a:rPr lang="en-IN" sz="2200" b="0" i="0" smtClean="0">
                        <a:latin typeface="Cambria Math" panose="02040503050406030204" pitchFamily="18" charset="0"/>
                      </a:rPr>
                      <m:t> </m:t>
                    </m:r>
                  </m:oMath>
                </a14:m>
                <a:r>
                  <a:rPr lang="en-CA" sz="2200" dirty="0">
                    <a:latin typeface="Cambria Math" panose="02040503050406030204" pitchFamily="18" charset="0"/>
                  </a:rPr>
                  <a:t>= </a:t>
                </a:r>
                <a14:m>
                  <m:oMath xmlns:m="http://schemas.openxmlformats.org/officeDocument/2006/math">
                    <m:d>
                      <m:dPr>
                        <m:begChr m:val="["/>
                        <m:endChr m:val="]"/>
                        <m:ctrlPr>
                          <a:rPr lang="en-CA" sz="2200" i="1" smtClean="0">
                            <a:latin typeface="Cambria Math" panose="02040503050406030204" pitchFamily="18" charset="0"/>
                          </a:rPr>
                        </m:ctrlPr>
                      </m:dPr>
                      <m:e>
                        <m:eqArr>
                          <m:eqArrPr>
                            <m:ctrlPr>
                              <a:rPr lang="en-CA" sz="2200" i="1">
                                <a:latin typeface="Cambria Math" panose="02040503050406030204" pitchFamily="18" charset="0"/>
                              </a:rPr>
                            </m:ctrlPr>
                          </m:eqArrPr>
                          <m:e>
                            <m:sSubSup>
                              <m:sSubSupPr>
                                <m:ctrlPr>
                                  <a:rPr lang="en-CA" sz="2200" i="1">
                                    <a:latin typeface="Cambria Math" panose="02040503050406030204" pitchFamily="18" charset="0"/>
                                  </a:rPr>
                                </m:ctrlPr>
                              </m:sSubSupPr>
                              <m:e>
                                <m:r>
                                  <m:rPr>
                                    <m:sty m:val="p"/>
                                  </m:rPr>
                                  <a:rPr lang="en-CA" sz="2200" i="0">
                                    <a:latin typeface="Cambria Math" panose="02040503050406030204" pitchFamily="18" charset="0"/>
                                  </a:rPr>
                                  <m:t>X</m:t>
                                </m:r>
                              </m:e>
                              <m:sub>
                                <m:r>
                                  <a:rPr lang="en-CA" sz="2200" i="0">
                                    <a:latin typeface="Cambria Math" panose="02040503050406030204" pitchFamily="18" charset="0"/>
                                  </a:rPr>
                                  <m:t>1</m:t>
                                </m:r>
                              </m:sub>
                              <m:sup>
                                <m:r>
                                  <a:rPr lang="en-CA" sz="2200" b="0" i="0" smtClean="0">
                                    <a:latin typeface="Cambria Math" panose="02040503050406030204" pitchFamily="18" charset="0"/>
                                  </a:rPr>
                                  <m:t>2</m:t>
                                </m:r>
                              </m:sup>
                            </m:sSubSup>
                            <m:sSub>
                              <m:sSubPr>
                                <m:ctrlPr>
                                  <a:rPr lang="pt-BR" sz="2200" i="1">
                                    <a:latin typeface="Cambria Math" panose="02040503050406030204" pitchFamily="18" charset="0"/>
                                  </a:rPr>
                                </m:ctrlPr>
                              </m:sSubPr>
                              <m:e>
                                <m:r>
                                  <a:rPr lang="en-CA" sz="2200" b="0" i="0" smtClean="0">
                                    <a:latin typeface="Cambria Math" panose="02040503050406030204" pitchFamily="18" charset="0"/>
                                  </a:rPr>
                                  <m:t>      </m:t>
                                </m:r>
                                <m:r>
                                  <m:rPr>
                                    <m:sty m:val="p"/>
                                  </m:rPr>
                                  <a:rPr lang="en-CA" sz="2200" i="0">
                                    <a:latin typeface="Cambria Math" panose="02040503050406030204" pitchFamily="18" charset="0"/>
                                  </a:rPr>
                                  <m:t>X</m:t>
                                </m:r>
                              </m:e>
                              <m:sub>
                                <m:r>
                                  <a:rPr lang="en-CA" sz="2200" i="0">
                                    <a:latin typeface="Cambria Math" panose="02040503050406030204" pitchFamily="18" charset="0"/>
                                  </a:rPr>
                                  <m:t>1</m:t>
                                </m:r>
                              </m:sub>
                            </m:sSub>
                            <m:r>
                              <a:rPr lang="en-CA" sz="2200" b="0" i="0" smtClean="0">
                                <a:latin typeface="Cambria Math" panose="02040503050406030204" pitchFamily="18" charset="0"/>
                              </a:rPr>
                              <m:t>.</m:t>
                            </m:r>
                            <m:sSub>
                              <m:sSubPr>
                                <m:ctrlPr>
                                  <a:rPr lang="pt-BR" sz="2200" i="1">
                                    <a:latin typeface="Cambria Math" panose="02040503050406030204" pitchFamily="18" charset="0"/>
                                  </a:rPr>
                                </m:ctrlPr>
                              </m:sSubPr>
                              <m:e>
                                <m:r>
                                  <m:rPr>
                                    <m:sty m:val="p"/>
                                  </m:rPr>
                                  <a:rPr lang="en-CA" sz="2200" i="0">
                                    <a:latin typeface="Cambria Math" panose="02040503050406030204" pitchFamily="18" charset="0"/>
                                  </a:rPr>
                                  <m:t>X</m:t>
                                </m:r>
                              </m:e>
                              <m:sub>
                                <m:r>
                                  <a:rPr lang="en-CA" sz="2200" i="0">
                                    <a:latin typeface="Cambria Math" panose="02040503050406030204" pitchFamily="18" charset="0"/>
                                  </a:rPr>
                                  <m:t>2</m:t>
                                </m:r>
                              </m:sub>
                            </m:sSub>
                          </m:e>
                          <m:e>
                            <m:sSub>
                              <m:sSubPr>
                                <m:ctrlPr>
                                  <a:rPr lang="pt-BR" sz="2200" i="1">
                                    <a:latin typeface="Cambria Math" panose="02040503050406030204" pitchFamily="18" charset="0"/>
                                  </a:rPr>
                                </m:ctrlPr>
                              </m:sSubPr>
                              <m:e>
                                <m:r>
                                  <m:rPr>
                                    <m:sty m:val="p"/>
                                  </m:rPr>
                                  <a:rPr lang="en-CA" sz="2200" i="0">
                                    <a:latin typeface="Cambria Math" panose="02040503050406030204" pitchFamily="18" charset="0"/>
                                  </a:rPr>
                                  <m:t>X</m:t>
                                </m:r>
                              </m:e>
                              <m:sub>
                                <m:r>
                                  <a:rPr lang="en-CA" sz="2200" i="0">
                                    <a:latin typeface="Cambria Math" panose="02040503050406030204" pitchFamily="18" charset="0"/>
                                  </a:rPr>
                                  <m:t>1</m:t>
                                </m:r>
                              </m:sub>
                            </m:sSub>
                            <m:r>
                              <a:rPr lang="en-CA" sz="2200" i="0">
                                <a:latin typeface="Cambria Math" panose="02040503050406030204" pitchFamily="18" charset="0"/>
                              </a:rPr>
                              <m:t>.</m:t>
                            </m:r>
                            <m:sSub>
                              <m:sSubPr>
                                <m:ctrlPr>
                                  <a:rPr lang="pt-BR" sz="2200" i="1">
                                    <a:latin typeface="Cambria Math" panose="02040503050406030204" pitchFamily="18" charset="0"/>
                                  </a:rPr>
                                </m:ctrlPr>
                              </m:sSubPr>
                              <m:e>
                                <m:r>
                                  <m:rPr>
                                    <m:sty m:val="p"/>
                                  </m:rPr>
                                  <a:rPr lang="en-CA" sz="2200" i="0">
                                    <a:latin typeface="Cambria Math" panose="02040503050406030204" pitchFamily="18" charset="0"/>
                                  </a:rPr>
                                  <m:t>X</m:t>
                                </m:r>
                              </m:e>
                              <m:sub>
                                <m:r>
                                  <a:rPr lang="en-CA" sz="2200" i="0">
                                    <a:latin typeface="Cambria Math" panose="02040503050406030204" pitchFamily="18" charset="0"/>
                                  </a:rPr>
                                  <m:t>2</m:t>
                                </m:r>
                              </m:sub>
                            </m:sSub>
                            <m:sSubSup>
                              <m:sSubSupPr>
                                <m:ctrlPr>
                                  <a:rPr lang="en-CA" sz="2200" i="1">
                                    <a:latin typeface="Cambria Math" panose="02040503050406030204" pitchFamily="18" charset="0"/>
                                  </a:rPr>
                                </m:ctrlPr>
                              </m:sSubSupPr>
                              <m:e>
                                <m:r>
                                  <a:rPr lang="en-CA" sz="2200" b="0" i="0" smtClean="0">
                                    <a:latin typeface="Cambria Math" panose="02040503050406030204" pitchFamily="18" charset="0"/>
                                  </a:rPr>
                                  <m:t>      </m:t>
                                </m:r>
                                <m:r>
                                  <m:rPr>
                                    <m:sty m:val="p"/>
                                  </m:rPr>
                                  <a:rPr lang="en-CA" sz="2200" i="0">
                                    <a:latin typeface="Cambria Math" panose="02040503050406030204" pitchFamily="18" charset="0"/>
                                  </a:rPr>
                                  <m:t>X</m:t>
                                </m:r>
                              </m:e>
                              <m:sub>
                                <m:r>
                                  <a:rPr lang="en-CA" sz="2200" b="0" i="0" smtClean="0">
                                    <a:latin typeface="Cambria Math" panose="02040503050406030204" pitchFamily="18" charset="0"/>
                                  </a:rPr>
                                  <m:t>2</m:t>
                                </m:r>
                              </m:sub>
                              <m:sup>
                                <m:r>
                                  <a:rPr lang="en-CA" sz="2200" i="0">
                                    <a:latin typeface="Cambria Math" panose="02040503050406030204" pitchFamily="18" charset="0"/>
                                  </a:rPr>
                                  <m:t>2</m:t>
                                </m:r>
                              </m:sup>
                            </m:sSubSup>
                          </m:e>
                        </m:eqArr>
                      </m:e>
                    </m:d>
                  </m:oMath>
                </a14:m>
                <a:endParaRPr lang="en-CA" sz="2200" dirty="0"/>
              </a:p>
            </p:txBody>
          </p:sp>
        </mc:Choice>
        <mc:Fallback xmlns="">
          <p:sp>
            <p:nvSpPr>
              <p:cNvPr id="5" name="TextBox 4">
                <a:extLst>
                  <a:ext uri="{FF2B5EF4-FFF2-40B4-BE49-F238E27FC236}">
                    <a16:creationId xmlns:a16="http://schemas.microsoft.com/office/drawing/2014/main" id="{704B144D-E36D-EB72-3B7A-6DC2046AE307}"/>
                  </a:ext>
                </a:extLst>
              </p:cNvPr>
              <p:cNvSpPr txBox="1">
                <a:spLocks noRot="1" noChangeAspect="1" noMove="1" noResize="1" noEditPoints="1" noAdjustHandles="1" noChangeArrowheads="1" noChangeShapeType="1" noTextEdit="1"/>
              </p:cNvSpPr>
              <p:nvPr/>
            </p:nvSpPr>
            <p:spPr>
              <a:xfrm>
                <a:off x="3240758" y="5037498"/>
                <a:ext cx="4952456" cy="845744"/>
              </a:xfrm>
              <a:prstGeom prst="rect">
                <a:avLst/>
              </a:prstGeom>
              <a:blipFill>
                <a:blip r:embed="rId3"/>
                <a:stretch>
                  <a:fillRect/>
                </a:stretch>
              </a:blipFill>
            </p:spPr>
            <p:txBody>
              <a:bodyPr/>
              <a:lstStyle/>
              <a:p>
                <a:r>
                  <a:rPr lang="en-IN">
                    <a:noFill/>
                  </a:rPr>
                  <a:t> </a:t>
                </a:r>
              </a:p>
            </p:txBody>
          </p:sp>
        </mc:Fallback>
      </mc:AlternateContent>
      <p:sp>
        <p:nvSpPr>
          <p:cNvPr id="6" name="Title 1">
            <a:extLst>
              <a:ext uri="{FF2B5EF4-FFF2-40B4-BE49-F238E27FC236}">
                <a16:creationId xmlns:a16="http://schemas.microsoft.com/office/drawing/2014/main" id="{A6FA5958-4640-DAEC-82FD-E56DF4524B37}"/>
              </a:ext>
            </a:extLst>
          </p:cNvPr>
          <p:cNvSpPr txBox="1">
            <a:spLocks/>
          </p:cNvSpPr>
          <p:nvPr/>
        </p:nvSpPr>
        <p:spPr>
          <a:xfrm>
            <a:off x="-3906" y="0"/>
            <a:ext cx="12195906" cy="729641"/>
          </a:xfrm>
          <a:prstGeom prst="rect">
            <a:avLst/>
          </a:prstGeom>
          <a:solidFill>
            <a:srgbClr val="FFC000"/>
          </a:solidFill>
        </p:spPr>
        <p:txBody>
          <a:bodyPr vert="horz" lIns="91440" tIns="45720" rIns="91440" bIns="45720" rtlCol="0" anchor="ctr">
            <a:norm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dirty="0">
                <a:latin typeface="Times New Roman"/>
                <a:cs typeface="Times New Roman"/>
              </a:rPr>
              <a:t>Mathematics: Polynomial Kernel Function</a:t>
            </a:r>
            <a:endParaRPr lang="en-US" dirty="0"/>
          </a:p>
        </p:txBody>
      </p:sp>
      <p:sp>
        <p:nvSpPr>
          <p:cNvPr id="9" name="Slide Number Placeholder 3">
            <a:extLst>
              <a:ext uri="{FF2B5EF4-FFF2-40B4-BE49-F238E27FC236}">
                <a16:creationId xmlns:a16="http://schemas.microsoft.com/office/drawing/2014/main" id="{B1F92644-865F-C60E-700C-E7349AAEFE4D}"/>
              </a:ext>
            </a:extLst>
          </p:cNvPr>
          <p:cNvSpPr txBox="1">
            <a:spLocks/>
          </p:cNvSpPr>
          <p:nvPr/>
        </p:nvSpPr>
        <p:spPr>
          <a:xfrm>
            <a:off x="91831" y="6287967"/>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DEBF6B5-A8B6-5742-91AE-8DC29EBB8E42}" type="slidenum">
              <a:rPr lang="en-US" smtClean="0"/>
              <a:pPr/>
              <a:t>15</a:t>
            </a:fld>
            <a:endParaRPr lang="en-US"/>
          </a:p>
        </p:txBody>
      </p:sp>
      <p:sp>
        <p:nvSpPr>
          <p:cNvPr id="4" name="TextBox 3">
            <a:extLst>
              <a:ext uri="{FF2B5EF4-FFF2-40B4-BE49-F238E27FC236}">
                <a16:creationId xmlns:a16="http://schemas.microsoft.com/office/drawing/2014/main" id="{700F8275-3B3C-B3A4-D5D1-0091A1DA3098}"/>
              </a:ext>
            </a:extLst>
          </p:cNvPr>
          <p:cNvSpPr txBox="1"/>
          <p:nvPr/>
        </p:nvSpPr>
        <p:spPr>
          <a:xfrm>
            <a:off x="321859" y="974758"/>
            <a:ext cx="6094674" cy="461665"/>
          </a:xfrm>
          <a:prstGeom prst="rect">
            <a:avLst/>
          </a:prstGeom>
          <a:noFill/>
        </p:spPr>
        <p:txBody>
          <a:bodyPr wrap="square">
            <a:spAutoFit/>
          </a:bodyPr>
          <a:lstStyle/>
          <a:p>
            <a:r>
              <a:rPr lang="en-CA" sz="2400" b="1" dirty="0">
                <a:latin typeface="Times New Roman"/>
                <a:cs typeface="Times New Roman"/>
              </a:rPr>
              <a:t>2. Polynomial Kernel function</a:t>
            </a:r>
          </a:p>
        </p:txBody>
      </p:sp>
    </p:spTree>
    <p:extLst>
      <p:ext uri="{BB962C8B-B14F-4D97-AF65-F5344CB8AC3E}">
        <p14:creationId xmlns:p14="http://schemas.microsoft.com/office/powerpoint/2010/main" val="25836962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F00783A4-A3DC-4B47-F3A9-871212C33C61}"/>
              </a:ext>
            </a:extLst>
          </p:cNvPr>
          <p:cNvSpPr txBox="1"/>
          <p:nvPr/>
        </p:nvSpPr>
        <p:spPr>
          <a:xfrm>
            <a:off x="531534" y="1084938"/>
            <a:ext cx="9115417" cy="471719"/>
          </a:xfrm>
          <a:prstGeom prst="rect">
            <a:avLst/>
          </a:prstGeom>
        </p:spPr>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r>
              <a:rPr lang="en-US" sz="2400" dirty="0">
                <a:latin typeface="Times New Roman"/>
                <a:cs typeface="Times New Roman"/>
              </a:rPr>
              <a:t>As a result, 2 dimensions were transformed into 5 dimensions.</a:t>
            </a:r>
          </a:p>
        </p:txBody>
      </p:sp>
      <p:grpSp>
        <p:nvGrpSpPr>
          <p:cNvPr id="2059" name="Group 2058">
            <a:extLst>
              <a:ext uri="{FF2B5EF4-FFF2-40B4-BE49-F238E27FC236}">
                <a16:creationId xmlns:a16="http://schemas.microsoft.com/office/drawing/2014/main" id="{3AFCAD34-1AFC-BC1A-F6B2-C34C63912EA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089243" y="5858828"/>
            <a:ext cx="6226463" cy="123363"/>
            <a:chOff x="7015162" y="5858828"/>
            <a:chExt cx="4300544" cy="123363"/>
          </a:xfrm>
        </p:grpSpPr>
        <p:sp>
          <p:nvSpPr>
            <p:cNvPr id="2056" name="Rectangle 2055">
              <a:extLst>
                <a:ext uri="{FF2B5EF4-FFF2-40B4-BE49-F238E27FC236}">
                  <a16:creationId xmlns:a16="http://schemas.microsoft.com/office/drawing/2014/main" id="{1129F4A2-3705-CF87-3DDA-AF9CE9389B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9103753" y="3770237"/>
              <a:ext cx="123362" cy="4300544"/>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a:cs typeface="Times New Roman"/>
              </a:endParaRPr>
            </a:p>
          </p:txBody>
        </p:sp>
        <p:sp>
          <p:nvSpPr>
            <p:cNvPr id="2060" name="Rectangle 2059">
              <a:extLst>
                <a:ext uri="{FF2B5EF4-FFF2-40B4-BE49-F238E27FC236}">
                  <a16:creationId xmlns:a16="http://schemas.microsoft.com/office/drawing/2014/main" id="{891B1028-FC76-5583-3A1F-5815A7DCF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09789" y="4876274"/>
              <a:ext cx="123362" cy="2088471"/>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a:cs typeface="Times New Roman"/>
              </a:endParaRPr>
            </a:p>
          </p:txBody>
        </p:sp>
      </p:grpSp>
      <p:pic>
        <p:nvPicPr>
          <p:cNvPr id="2052" name="Picture 4" descr="A SVM using Polynomial kernal">
            <a:extLst>
              <a:ext uri="{FF2B5EF4-FFF2-40B4-BE49-F238E27FC236}">
                <a16:creationId xmlns:a16="http://schemas.microsoft.com/office/drawing/2014/main" id="{BB8A45ED-C8FB-D911-5243-3DEE03C8356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979" r="25781" b="11111"/>
          <a:stretch/>
        </p:blipFill>
        <p:spPr bwMode="auto">
          <a:xfrm>
            <a:off x="4380883" y="2304062"/>
            <a:ext cx="3430232" cy="3220676"/>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Rounded Corners 9">
            <a:extLst>
              <a:ext uri="{FF2B5EF4-FFF2-40B4-BE49-F238E27FC236}">
                <a16:creationId xmlns:a16="http://schemas.microsoft.com/office/drawing/2014/main" id="{42017748-17C1-E223-31EB-80056E3AB4CD}"/>
              </a:ext>
            </a:extLst>
          </p:cNvPr>
          <p:cNvSpPr/>
          <p:nvPr/>
        </p:nvSpPr>
        <p:spPr>
          <a:xfrm>
            <a:off x="5023827" y="5790711"/>
            <a:ext cx="6672384" cy="244231"/>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4D89105D-8A53-C11B-6EC7-0FD31E437654}"/>
              </a:ext>
            </a:extLst>
          </p:cNvPr>
          <p:cNvSpPr txBox="1"/>
          <p:nvPr/>
        </p:nvSpPr>
        <p:spPr>
          <a:xfrm>
            <a:off x="2862301" y="5592855"/>
            <a:ext cx="6467397" cy="338554"/>
          </a:xfrm>
          <a:prstGeom prst="rect">
            <a:avLst/>
          </a:prstGeom>
          <a:noFill/>
        </p:spPr>
        <p:txBody>
          <a:bodyPr wrap="square" lIns="91440" tIns="45720" rIns="91440" bIns="45720" anchor="t">
            <a:spAutoFit/>
          </a:bodyPr>
          <a:lstStyle/>
          <a:p>
            <a:pPr algn="ctr"/>
            <a:r>
              <a:rPr lang="en-CA" sz="1600" dirty="0">
                <a:latin typeface="Times New Roman"/>
                <a:cs typeface="Times New Roman"/>
              </a:rPr>
              <a:t>Source: </a:t>
            </a:r>
            <a:r>
              <a:rPr lang="en-CA" sz="1600" dirty="0">
                <a:latin typeface="Times New Roman"/>
                <a:ea typeface="+mn-lt"/>
                <a:cs typeface="Times New Roman"/>
                <a:hlinkClick r:id="rId3"/>
              </a:rPr>
              <a:t>https://tinyurl.com/msxashrw</a:t>
            </a:r>
            <a:r>
              <a:rPr lang="en-CA" sz="1600" dirty="0">
                <a:latin typeface="Times New Roman"/>
                <a:ea typeface="+mn-lt"/>
                <a:cs typeface="Times New Roman"/>
              </a:rPr>
              <a:t> </a:t>
            </a:r>
            <a:endParaRPr lang="en-US" sz="1600" dirty="0">
              <a:latin typeface="Times New Roman"/>
              <a:cs typeface="Times New Roman"/>
            </a:endParaRPr>
          </a:p>
        </p:txBody>
      </p:sp>
      <p:sp>
        <p:nvSpPr>
          <p:cNvPr id="3" name="Title 1">
            <a:extLst>
              <a:ext uri="{FF2B5EF4-FFF2-40B4-BE49-F238E27FC236}">
                <a16:creationId xmlns:a16="http://schemas.microsoft.com/office/drawing/2014/main" id="{66A203DA-A08E-5A7D-2F5B-ECAB80237F4F}"/>
              </a:ext>
            </a:extLst>
          </p:cNvPr>
          <p:cNvSpPr txBox="1">
            <a:spLocks/>
          </p:cNvSpPr>
          <p:nvPr/>
        </p:nvSpPr>
        <p:spPr>
          <a:xfrm>
            <a:off x="-365" y="3663"/>
            <a:ext cx="12195906" cy="729641"/>
          </a:xfrm>
          <a:prstGeom prst="rect">
            <a:avLst/>
          </a:prstGeom>
          <a:solidFill>
            <a:srgbClr val="FFC000"/>
          </a:solidFill>
        </p:spPr>
        <p:txBody>
          <a:bodyPr vert="horz" lIns="91440" tIns="45720" rIns="91440" bIns="45720" rtlCol="0" anchor="ctr">
            <a:norm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dirty="0">
                <a:latin typeface="Times New Roman"/>
                <a:cs typeface="Times New Roman"/>
              </a:rPr>
              <a:t>Mathematics: Polynomial Kernel Function</a:t>
            </a:r>
            <a:endParaRPr lang="en-US" sz="1200" dirty="0"/>
          </a:p>
        </p:txBody>
      </p:sp>
      <p:sp>
        <p:nvSpPr>
          <p:cNvPr id="4" name="Slide Number Placeholder 3">
            <a:extLst>
              <a:ext uri="{FF2B5EF4-FFF2-40B4-BE49-F238E27FC236}">
                <a16:creationId xmlns:a16="http://schemas.microsoft.com/office/drawing/2014/main" id="{2660221A-426C-DCBE-8B62-5E572110678A}"/>
              </a:ext>
            </a:extLst>
          </p:cNvPr>
          <p:cNvSpPr txBox="1">
            <a:spLocks/>
          </p:cNvSpPr>
          <p:nvPr/>
        </p:nvSpPr>
        <p:spPr>
          <a:xfrm>
            <a:off x="91831" y="6287967"/>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DEBF6B5-A8B6-5742-91AE-8DC29EBB8E42}" type="slidenum">
              <a:rPr lang="en-US" smtClean="0"/>
              <a:pPr/>
              <a:t>16</a:t>
            </a:fld>
            <a:endParaRPr lang="en-US"/>
          </a:p>
        </p:txBody>
      </p:sp>
      <p:sp>
        <p:nvSpPr>
          <p:cNvPr id="2" name="TextBox 1">
            <a:extLst>
              <a:ext uri="{FF2B5EF4-FFF2-40B4-BE49-F238E27FC236}">
                <a16:creationId xmlns:a16="http://schemas.microsoft.com/office/drawing/2014/main" id="{3F51B9FD-3778-EC5C-D029-75C782106CF1}"/>
              </a:ext>
            </a:extLst>
          </p:cNvPr>
          <p:cNvSpPr txBox="1"/>
          <p:nvPr/>
        </p:nvSpPr>
        <p:spPr>
          <a:xfrm>
            <a:off x="2862301" y="1908292"/>
            <a:ext cx="6467397" cy="338554"/>
          </a:xfrm>
          <a:prstGeom prst="rect">
            <a:avLst/>
          </a:prstGeom>
          <a:noFill/>
        </p:spPr>
        <p:txBody>
          <a:bodyPr wrap="square" lIns="91440" tIns="45720" rIns="91440" bIns="45720" anchor="t">
            <a:spAutoFit/>
          </a:bodyPr>
          <a:lstStyle/>
          <a:p>
            <a:pPr algn="ctr"/>
            <a:r>
              <a:rPr lang="en-CA" sz="1600" dirty="0">
                <a:latin typeface="Times New Roman"/>
                <a:cs typeface="Times New Roman"/>
              </a:rPr>
              <a:t>SVM using a polynomial kernel is able to separate the data (degree=2)</a:t>
            </a:r>
            <a:endParaRPr lang="en-US" sz="1600" dirty="0">
              <a:latin typeface="Times New Roman"/>
              <a:cs typeface="Times New Roman"/>
            </a:endParaRPr>
          </a:p>
        </p:txBody>
      </p:sp>
    </p:spTree>
    <p:extLst>
      <p:ext uri="{BB962C8B-B14F-4D97-AF65-F5344CB8AC3E}">
        <p14:creationId xmlns:p14="http://schemas.microsoft.com/office/powerpoint/2010/main" val="36760489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35CD443-A64E-B8E0-6F97-5FD1FD18DCBC}"/>
              </a:ext>
            </a:extLst>
          </p:cNvPr>
          <p:cNvSpPr txBox="1"/>
          <p:nvPr/>
        </p:nvSpPr>
        <p:spPr>
          <a:xfrm>
            <a:off x="431615" y="1061921"/>
            <a:ext cx="5659157" cy="3847207"/>
          </a:xfrm>
          <a:prstGeom prst="rect">
            <a:avLst/>
          </a:prstGeom>
          <a:noFill/>
        </p:spPr>
        <p:txBody>
          <a:bodyPr wrap="square" lIns="91440" tIns="45720" rIns="91440" bIns="45720" anchor="t">
            <a:spAutoFit/>
          </a:bodyPr>
          <a:lstStyle/>
          <a:p>
            <a:r>
              <a:rPr lang="en-CA" sz="2400" b="1" dirty="0">
                <a:latin typeface="Times New Roman"/>
                <a:cs typeface="Times New Roman"/>
              </a:rPr>
              <a:t>3. Radial Basis Function Kernel</a:t>
            </a:r>
          </a:p>
          <a:p>
            <a:endParaRPr lang="en-CA" sz="2200" b="1" dirty="0">
              <a:latin typeface="Times New Roman"/>
              <a:ea typeface="Calibri"/>
              <a:cs typeface="Times New Roman"/>
            </a:endParaRPr>
          </a:p>
          <a:p>
            <a:pPr marL="285750" indent="-285750">
              <a:buFont typeface="Arial,Sans-Serif"/>
              <a:buChar char="•"/>
            </a:pPr>
            <a:r>
              <a:rPr lang="en-CA" sz="2200" dirty="0">
                <a:latin typeface="Times New Roman"/>
                <a:ea typeface="Calibri"/>
                <a:cs typeface="Times New Roman"/>
              </a:rPr>
              <a:t>The RBF kernel works by translating the data into a high-dimensional space and then doing classification using the core principle of Linear SVM.</a:t>
            </a:r>
            <a:endParaRPr lang="en-US" sz="2200" dirty="0">
              <a:latin typeface="Times New Roman"/>
              <a:ea typeface="Calibri"/>
              <a:cs typeface="Times New Roman"/>
            </a:endParaRPr>
          </a:p>
          <a:p>
            <a:endParaRPr lang="en-CA" sz="2200" dirty="0">
              <a:latin typeface="Times New Roman"/>
              <a:ea typeface="Calibri"/>
              <a:cs typeface="Times New Roman"/>
            </a:endParaRPr>
          </a:p>
          <a:p>
            <a:pPr marL="285750" indent="-285750">
              <a:buFont typeface="Arial,Sans-Serif"/>
              <a:buChar char="•"/>
            </a:pPr>
            <a:r>
              <a:rPr lang="en-CA" sz="2200" dirty="0">
                <a:latin typeface="Times New Roman"/>
                <a:ea typeface="Calibri"/>
                <a:cs typeface="Times New Roman"/>
              </a:rPr>
              <a:t>The radial basis function is represented by the following formula:</a:t>
            </a:r>
            <a:endParaRPr lang="en-US" sz="2200" dirty="0">
              <a:latin typeface="Times New Roman"/>
              <a:ea typeface="Calibri"/>
              <a:cs typeface="Times New Roman"/>
            </a:endParaRPr>
          </a:p>
          <a:p>
            <a:pPr marL="285750" indent="-285750">
              <a:buFont typeface="Arial,Sans-Serif"/>
              <a:buChar char="•"/>
            </a:pPr>
            <a:endParaRPr lang="en-CA" sz="2200" dirty="0">
              <a:latin typeface="Times New Roman"/>
              <a:ea typeface="Calibri"/>
              <a:cs typeface="Times New Roman"/>
            </a:endParaRPr>
          </a:p>
          <a:p>
            <a:endParaRPr lang="en-CA" sz="2200" b="1" dirty="0">
              <a:latin typeface="Times New Roman"/>
              <a:ea typeface="Calibri"/>
              <a:cs typeface="Times New Roman"/>
            </a:endParaRPr>
          </a:p>
        </p:txBody>
      </p:sp>
      <p:pic>
        <p:nvPicPr>
          <p:cNvPr id="3076" name="Picture 4">
            <a:extLst>
              <a:ext uri="{FF2B5EF4-FFF2-40B4-BE49-F238E27FC236}">
                <a16:creationId xmlns:a16="http://schemas.microsoft.com/office/drawing/2014/main" id="{2648A2CC-9737-4A4F-7F1D-A3252C5633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7588" y="1240642"/>
            <a:ext cx="5669613" cy="4376716"/>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8D7472A0-FF25-B371-DA8A-F27375681C85}"/>
                  </a:ext>
                </a:extLst>
              </p:cNvPr>
              <p:cNvSpPr txBox="1"/>
              <p:nvPr/>
            </p:nvSpPr>
            <p:spPr>
              <a:xfrm>
                <a:off x="1493649" y="4505079"/>
                <a:ext cx="3970606" cy="585225"/>
              </a:xfrm>
              <a:prstGeom prst="rect">
                <a:avLst/>
              </a:prstGeom>
              <a:noFill/>
            </p:spPr>
            <p:txBody>
              <a:bodyPr wrap="square" lIns="0" tIns="0" rIns="0" bIns="0" rtlCol="0">
                <a:spAutoFit/>
              </a:bodyPr>
              <a:lstStyle/>
              <a:p>
                <a:r>
                  <a:rPr lang="en-CA" sz="2400" dirty="0">
                    <a:solidFill>
                      <a:schemeClr val="tx1"/>
                    </a:solidFill>
                  </a:rPr>
                  <a:t>K</a:t>
                </a:r>
                <a14:m>
                  <m:oMath xmlns:m="http://schemas.openxmlformats.org/officeDocument/2006/math">
                    <m:d>
                      <m:dPr>
                        <m:ctrlPr>
                          <a:rPr lang="en-CA" sz="2400" i="1" smtClean="0">
                            <a:solidFill>
                              <a:schemeClr val="tx1"/>
                            </a:solidFill>
                            <a:latin typeface="Cambria Math" panose="02040503050406030204" pitchFamily="18" charset="0"/>
                          </a:rPr>
                        </m:ctrlPr>
                      </m:dPr>
                      <m:e>
                        <m:sSub>
                          <m:sSubPr>
                            <m:ctrlPr>
                              <a:rPr lang="pt-BR" sz="2400" i="1">
                                <a:solidFill>
                                  <a:schemeClr val="tx1"/>
                                </a:solidFill>
                                <a:latin typeface="Cambria Math" panose="02040503050406030204" pitchFamily="18" charset="0"/>
                              </a:rPr>
                            </m:ctrlPr>
                          </m:sSubPr>
                          <m:e>
                            <m:r>
                              <a:rPr lang="en-CA" sz="2400" i="1">
                                <a:solidFill>
                                  <a:schemeClr val="tx1"/>
                                </a:solidFill>
                                <a:latin typeface="Cambria Math" panose="02040503050406030204" pitchFamily="18" charset="0"/>
                              </a:rPr>
                              <m:t>𝑋</m:t>
                            </m:r>
                          </m:e>
                          <m:sub>
                            <m:r>
                              <a:rPr lang="en-CA" sz="2400" i="1">
                                <a:solidFill>
                                  <a:schemeClr val="tx1"/>
                                </a:solidFill>
                                <a:latin typeface="Cambria Math" panose="02040503050406030204" pitchFamily="18" charset="0"/>
                              </a:rPr>
                              <m:t>1</m:t>
                            </m:r>
                          </m:sub>
                        </m:sSub>
                        <m:r>
                          <a:rPr lang="en-CA" sz="2400" i="1" smtClean="0">
                            <a:solidFill>
                              <a:schemeClr val="tx1"/>
                            </a:solidFill>
                            <a:latin typeface="Cambria Math" panose="02040503050406030204" pitchFamily="18" charset="0"/>
                          </a:rPr>
                          <m:t>,</m:t>
                        </m:r>
                        <m:sSub>
                          <m:sSubPr>
                            <m:ctrlPr>
                              <a:rPr lang="pt-BR" sz="2400" i="1">
                                <a:solidFill>
                                  <a:schemeClr val="tx1"/>
                                </a:solidFill>
                                <a:latin typeface="Cambria Math" panose="02040503050406030204" pitchFamily="18" charset="0"/>
                              </a:rPr>
                            </m:ctrlPr>
                          </m:sSubPr>
                          <m:e>
                            <m:r>
                              <a:rPr lang="en-CA" sz="2400" i="1">
                                <a:solidFill>
                                  <a:schemeClr val="tx1"/>
                                </a:solidFill>
                                <a:latin typeface="Cambria Math" panose="02040503050406030204" pitchFamily="18" charset="0"/>
                              </a:rPr>
                              <m:t>𝑋</m:t>
                            </m:r>
                          </m:e>
                          <m:sub>
                            <m:r>
                              <a:rPr lang="en-CA" sz="2400" i="1">
                                <a:solidFill>
                                  <a:schemeClr val="tx1"/>
                                </a:solidFill>
                                <a:latin typeface="Cambria Math" panose="02040503050406030204" pitchFamily="18" charset="0"/>
                              </a:rPr>
                              <m:t>2</m:t>
                            </m:r>
                          </m:sub>
                        </m:sSub>
                      </m:e>
                    </m:d>
                    <m:r>
                      <a:rPr lang="en-CA" sz="2400" i="1" smtClean="0">
                        <a:solidFill>
                          <a:schemeClr val="tx1"/>
                        </a:solidFill>
                        <a:latin typeface="Cambria Math" panose="02040503050406030204" pitchFamily="18" charset="0"/>
                      </a:rPr>
                      <m:t>=ⅇ</m:t>
                    </m:r>
                    <m:r>
                      <a:rPr lang="en-CA" sz="2400" b="0" i="1" smtClean="0">
                        <a:solidFill>
                          <a:schemeClr val="tx1"/>
                        </a:solidFill>
                        <a:latin typeface="Cambria Math" panose="02040503050406030204" pitchFamily="18" charset="0"/>
                      </a:rPr>
                      <m:t>𝑥𝑝</m:t>
                    </m:r>
                    <m:d>
                      <m:dPr>
                        <m:ctrlPr>
                          <a:rPr lang="en-CA" sz="2400" i="1" smtClean="0">
                            <a:solidFill>
                              <a:schemeClr val="tx1"/>
                            </a:solidFill>
                            <a:latin typeface="Cambria Math" panose="02040503050406030204" pitchFamily="18" charset="0"/>
                          </a:rPr>
                        </m:ctrlPr>
                      </m:dPr>
                      <m:e>
                        <m:r>
                          <a:rPr lang="en-CA" sz="2400" i="1" smtClean="0">
                            <a:solidFill>
                              <a:schemeClr val="tx1"/>
                            </a:solidFill>
                            <a:latin typeface="Cambria Math" panose="02040503050406030204" pitchFamily="18" charset="0"/>
                          </a:rPr>
                          <m:t>−</m:t>
                        </m:r>
                        <m:f>
                          <m:fPr>
                            <m:ctrlPr>
                              <a:rPr lang="en-CA" sz="2400" i="1" smtClean="0">
                                <a:solidFill>
                                  <a:schemeClr val="tx1"/>
                                </a:solidFill>
                                <a:latin typeface="Cambria Math" panose="02040503050406030204" pitchFamily="18" charset="0"/>
                              </a:rPr>
                            </m:ctrlPr>
                          </m:fPr>
                          <m:num>
                            <m:sSup>
                              <m:sSupPr>
                                <m:ctrlPr>
                                  <a:rPr lang="en-CA" sz="2400" i="1" smtClean="0">
                                    <a:solidFill>
                                      <a:schemeClr val="tx1"/>
                                    </a:solidFill>
                                    <a:latin typeface="Cambria Math" panose="02040503050406030204" pitchFamily="18" charset="0"/>
                                  </a:rPr>
                                </m:ctrlPr>
                              </m:sSupPr>
                              <m:e>
                                <m:d>
                                  <m:dPr>
                                    <m:begChr m:val="‖"/>
                                    <m:endChr m:val="‖"/>
                                    <m:ctrlPr>
                                      <a:rPr lang="en-CA" sz="2400" i="1" smtClean="0">
                                        <a:solidFill>
                                          <a:schemeClr val="tx1"/>
                                        </a:solidFill>
                                        <a:latin typeface="Cambria Math" panose="02040503050406030204" pitchFamily="18" charset="0"/>
                                      </a:rPr>
                                    </m:ctrlPr>
                                  </m:dPr>
                                  <m:e>
                                    <m:sSub>
                                      <m:sSubPr>
                                        <m:ctrlPr>
                                          <a:rPr lang="pt-BR" sz="2400" i="1">
                                            <a:solidFill>
                                              <a:schemeClr val="tx1"/>
                                            </a:solidFill>
                                            <a:latin typeface="Cambria Math" panose="02040503050406030204" pitchFamily="18" charset="0"/>
                                          </a:rPr>
                                        </m:ctrlPr>
                                      </m:sSubPr>
                                      <m:e>
                                        <m:r>
                                          <a:rPr lang="en-CA" sz="2400" i="1">
                                            <a:solidFill>
                                              <a:schemeClr val="tx1"/>
                                            </a:solidFill>
                                            <a:latin typeface="Cambria Math" panose="02040503050406030204" pitchFamily="18" charset="0"/>
                                          </a:rPr>
                                          <m:t>𝑋</m:t>
                                        </m:r>
                                      </m:e>
                                      <m:sub>
                                        <m:r>
                                          <a:rPr lang="en-CA" sz="2400" i="1">
                                            <a:solidFill>
                                              <a:schemeClr val="tx1"/>
                                            </a:solidFill>
                                            <a:latin typeface="Cambria Math" panose="02040503050406030204" pitchFamily="18" charset="0"/>
                                          </a:rPr>
                                          <m:t>1</m:t>
                                        </m:r>
                                      </m:sub>
                                    </m:sSub>
                                    <m:r>
                                      <a:rPr lang="en-CA" sz="2400" i="1" smtClean="0">
                                        <a:solidFill>
                                          <a:schemeClr val="tx1"/>
                                        </a:solidFill>
                                        <a:latin typeface="Cambria Math" panose="02040503050406030204" pitchFamily="18" charset="0"/>
                                      </a:rPr>
                                      <m:t>−</m:t>
                                    </m:r>
                                    <m:sSub>
                                      <m:sSubPr>
                                        <m:ctrlPr>
                                          <a:rPr lang="pt-BR" sz="2400" i="1">
                                            <a:solidFill>
                                              <a:schemeClr val="tx1"/>
                                            </a:solidFill>
                                            <a:latin typeface="Cambria Math" panose="02040503050406030204" pitchFamily="18" charset="0"/>
                                          </a:rPr>
                                        </m:ctrlPr>
                                      </m:sSubPr>
                                      <m:e>
                                        <m:r>
                                          <a:rPr lang="en-CA" sz="2400" i="1">
                                            <a:solidFill>
                                              <a:schemeClr val="tx1"/>
                                            </a:solidFill>
                                            <a:latin typeface="Cambria Math" panose="02040503050406030204" pitchFamily="18" charset="0"/>
                                          </a:rPr>
                                          <m:t>𝑋</m:t>
                                        </m:r>
                                      </m:e>
                                      <m:sub>
                                        <m:r>
                                          <a:rPr lang="en-CA" sz="2400" i="1">
                                            <a:solidFill>
                                              <a:schemeClr val="tx1"/>
                                            </a:solidFill>
                                            <a:latin typeface="Cambria Math" panose="02040503050406030204" pitchFamily="18" charset="0"/>
                                          </a:rPr>
                                          <m:t>2</m:t>
                                        </m:r>
                                      </m:sub>
                                    </m:sSub>
                                  </m:e>
                                </m:d>
                              </m:e>
                              <m:sup>
                                <m:r>
                                  <a:rPr lang="en-CA" sz="2400" i="1" smtClean="0">
                                    <a:solidFill>
                                      <a:schemeClr val="tx1"/>
                                    </a:solidFill>
                                    <a:latin typeface="Cambria Math" panose="02040503050406030204" pitchFamily="18" charset="0"/>
                                  </a:rPr>
                                  <m:t>2</m:t>
                                </m:r>
                              </m:sup>
                            </m:sSup>
                          </m:num>
                          <m:den>
                            <m:r>
                              <a:rPr lang="en-CA" sz="2400" i="1" smtClean="0">
                                <a:solidFill>
                                  <a:schemeClr val="tx1"/>
                                </a:solidFill>
                                <a:latin typeface="Cambria Math" panose="02040503050406030204" pitchFamily="18" charset="0"/>
                              </a:rPr>
                              <m:t>2</m:t>
                            </m:r>
                            <m:sSup>
                              <m:sSupPr>
                                <m:ctrlPr>
                                  <a:rPr lang="en-CA" sz="2400" i="1" smtClean="0">
                                    <a:solidFill>
                                      <a:schemeClr val="tx1"/>
                                    </a:solidFill>
                                    <a:latin typeface="Cambria Math" panose="02040503050406030204" pitchFamily="18" charset="0"/>
                                  </a:rPr>
                                </m:ctrlPr>
                              </m:sSupPr>
                              <m:e>
                                <m:r>
                                  <a:rPr lang="en-CA" sz="2400" i="1" smtClean="0">
                                    <a:solidFill>
                                      <a:schemeClr val="tx1"/>
                                    </a:solidFill>
                                    <a:latin typeface="Cambria Math" panose="02040503050406030204" pitchFamily="18" charset="0"/>
                                  </a:rPr>
                                  <m:t>𝜎</m:t>
                                </m:r>
                              </m:e>
                              <m:sup>
                                <m:r>
                                  <a:rPr lang="en-CA" sz="2400" i="1" smtClean="0">
                                    <a:solidFill>
                                      <a:schemeClr val="tx1"/>
                                    </a:solidFill>
                                    <a:latin typeface="Cambria Math" panose="02040503050406030204" pitchFamily="18" charset="0"/>
                                  </a:rPr>
                                  <m:t>2</m:t>
                                </m:r>
                              </m:sup>
                            </m:sSup>
                          </m:den>
                        </m:f>
                      </m:e>
                    </m:d>
                  </m:oMath>
                </a14:m>
                <a:endParaRPr lang="en-CA" sz="2400" dirty="0">
                  <a:solidFill>
                    <a:schemeClr val="tx1"/>
                  </a:solidFill>
                </a:endParaRPr>
              </a:p>
            </p:txBody>
          </p:sp>
        </mc:Choice>
        <mc:Fallback xmlns="">
          <p:sp>
            <p:nvSpPr>
              <p:cNvPr id="2" name="TextBox 1">
                <a:extLst>
                  <a:ext uri="{FF2B5EF4-FFF2-40B4-BE49-F238E27FC236}">
                    <a16:creationId xmlns:a16="http://schemas.microsoft.com/office/drawing/2014/main" id="{8D7472A0-FF25-B371-DA8A-F27375681C85}"/>
                  </a:ext>
                </a:extLst>
              </p:cNvPr>
              <p:cNvSpPr txBox="1">
                <a:spLocks noRot="1" noChangeAspect="1" noMove="1" noResize="1" noEditPoints="1" noAdjustHandles="1" noChangeArrowheads="1" noChangeShapeType="1" noTextEdit="1"/>
              </p:cNvSpPr>
              <p:nvPr/>
            </p:nvSpPr>
            <p:spPr>
              <a:xfrm>
                <a:off x="1493649" y="4505079"/>
                <a:ext cx="3970606" cy="585225"/>
              </a:xfrm>
              <a:prstGeom prst="rect">
                <a:avLst/>
              </a:prstGeom>
              <a:blipFill>
                <a:blip r:embed="rId3"/>
                <a:stretch>
                  <a:fillRect l="-4608" b="-16667"/>
                </a:stretch>
              </a:blipFill>
            </p:spPr>
            <p:txBody>
              <a:bodyPr/>
              <a:lstStyle/>
              <a:p>
                <a:r>
                  <a:rPr lang="en-IN">
                    <a:noFill/>
                  </a:rPr>
                  <a:t> </a:t>
                </a:r>
              </a:p>
            </p:txBody>
          </p:sp>
        </mc:Fallback>
      </mc:AlternateContent>
      <p:sp>
        <p:nvSpPr>
          <p:cNvPr id="9" name="Title 1">
            <a:extLst>
              <a:ext uri="{FF2B5EF4-FFF2-40B4-BE49-F238E27FC236}">
                <a16:creationId xmlns:a16="http://schemas.microsoft.com/office/drawing/2014/main" id="{0997A7B1-3F79-003B-0FDD-2CEA0D23D562}"/>
              </a:ext>
            </a:extLst>
          </p:cNvPr>
          <p:cNvSpPr txBox="1">
            <a:spLocks/>
          </p:cNvSpPr>
          <p:nvPr/>
        </p:nvSpPr>
        <p:spPr>
          <a:xfrm>
            <a:off x="-365" y="3663"/>
            <a:ext cx="12195906" cy="729641"/>
          </a:xfrm>
          <a:prstGeom prst="rect">
            <a:avLst/>
          </a:prstGeom>
          <a:solidFill>
            <a:srgbClr val="FFC000"/>
          </a:solidFill>
        </p:spPr>
        <p:txBody>
          <a:bodyPr vert="horz" lIns="91440" tIns="45720" rIns="91440" bIns="45720" rtlCol="0" anchor="ctr">
            <a:norm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a:latin typeface="Times New Roman"/>
                <a:cs typeface="Times New Roman"/>
              </a:rPr>
              <a:t>Mathematics: RBF Kernel</a:t>
            </a:r>
            <a:endParaRPr lang="en-US" sz="3200">
              <a:latin typeface="Times New Roman"/>
              <a:cs typeface="Times New Roman"/>
            </a:endParaRPr>
          </a:p>
        </p:txBody>
      </p:sp>
      <p:sp>
        <p:nvSpPr>
          <p:cNvPr id="3" name="TextBox 1">
            <a:extLst>
              <a:ext uri="{FF2B5EF4-FFF2-40B4-BE49-F238E27FC236}">
                <a16:creationId xmlns:a16="http://schemas.microsoft.com/office/drawing/2014/main" id="{4DF207AC-1A9B-1ECD-3BBF-06108915E035}"/>
              </a:ext>
            </a:extLst>
          </p:cNvPr>
          <p:cNvSpPr txBox="1"/>
          <p:nvPr/>
        </p:nvSpPr>
        <p:spPr>
          <a:xfrm>
            <a:off x="4215575" y="5727148"/>
            <a:ext cx="3736788" cy="338554"/>
          </a:xfrm>
          <a:prstGeom prst="rect">
            <a:avLst/>
          </a:prstGeom>
          <a:noFill/>
        </p:spPr>
        <p:txBody>
          <a:bodyPr wrap="square" lIns="91440" tIns="45720" rIns="91440" bIns="4572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CA" sz="1600" dirty="0">
                <a:latin typeface="Times New Roman"/>
                <a:cs typeface="Times New Roman"/>
              </a:rPr>
              <a:t>Source: </a:t>
            </a:r>
            <a:r>
              <a:rPr lang="en-CA" sz="1600" dirty="0">
                <a:latin typeface="Times New Roman"/>
                <a:ea typeface="+mn-lt"/>
                <a:cs typeface="Times New Roman"/>
                <a:hlinkClick r:id="rId4"/>
              </a:rPr>
              <a:t>https://tinyurl.com/y4fd4vc</a:t>
            </a:r>
            <a:r>
              <a:rPr lang="en-CA" sz="1600" dirty="0">
                <a:latin typeface="Times New Roman"/>
                <a:ea typeface="+mn-lt"/>
                <a:cs typeface="Times New Roman"/>
              </a:rPr>
              <a:t> </a:t>
            </a:r>
            <a:endParaRPr lang="en-US" sz="1600" dirty="0">
              <a:latin typeface="Times New Roman"/>
              <a:cs typeface="Times New Roman"/>
            </a:endParaRPr>
          </a:p>
        </p:txBody>
      </p:sp>
      <p:sp>
        <p:nvSpPr>
          <p:cNvPr id="5" name="Slide Number Placeholder 3">
            <a:extLst>
              <a:ext uri="{FF2B5EF4-FFF2-40B4-BE49-F238E27FC236}">
                <a16:creationId xmlns:a16="http://schemas.microsoft.com/office/drawing/2014/main" id="{973B41BE-47BD-1717-2742-4B9532CA5EB6}"/>
              </a:ext>
            </a:extLst>
          </p:cNvPr>
          <p:cNvSpPr txBox="1">
            <a:spLocks/>
          </p:cNvSpPr>
          <p:nvPr/>
        </p:nvSpPr>
        <p:spPr>
          <a:xfrm>
            <a:off x="91831" y="6287967"/>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DEBF6B5-A8B6-5742-91AE-8DC29EBB8E42}" type="slidenum">
              <a:rPr lang="en-US" smtClean="0"/>
              <a:pPr/>
              <a:t>17</a:t>
            </a:fld>
            <a:endParaRPr lang="en-US"/>
          </a:p>
        </p:txBody>
      </p:sp>
    </p:spTree>
    <p:extLst>
      <p:ext uri="{BB962C8B-B14F-4D97-AF65-F5344CB8AC3E}">
        <p14:creationId xmlns:p14="http://schemas.microsoft.com/office/powerpoint/2010/main" val="16558300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CD76CF3-DC52-6E57-0105-7EF469F01880}"/>
                  </a:ext>
                </a:extLst>
              </p:cNvPr>
              <p:cNvSpPr txBox="1"/>
              <p:nvPr/>
            </p:nvSpPr>
            <p:spPr>
              <a:xfrm>
                <a:off x="722243" y="1120675"/>
                <a:ext cx="10747513" cy="4154984"/>
              </a:xfrm>
              <a:prstGeom prst="rect">
                <a:avLst/>
              </a:prstGeom>
              <a:noFill/>
            </p:spPr>
            <p:txBody>
              <a:bodyPr wrap="square">
                <a:spAutoFit/>
              </a:bodyPr>
              <a:lstStyle/>
              <a:p>
                <a:pPr marL="285750" indent="-285750">
                  <a:buFont typeface="Arial" panose="020B0604020202020204" pitchFamily="34" charset="0"/>
                  <a:buChar char="•"/>
                </a:pPr>
                <a:r>
                  <a:rPr lang="en-CA" sz="2200" dirty="0">
                    <a:solidFill>
                      <a:schemeClr val="tx1"/>
                    </a:solidFill>
                    <a:latin typeface="Times New Roman" panose="02020603050405020304" pitchFamily="18" charset="0"/>
                    <a:cs typeface="Times New Roman" panose="02020603050405020304" pitchFamily="18" charset="0"/>
                  </a:rPr>
                  <a:t>Here, </a:t>
                </a:r>
                <a14:m>
                  <m:oMath xmlns:m="http://schemas.openxmlformats.org/officeDocument/2006/math">
                    <m:sSup>
                      <m:sSupPr>
                        <m:ctrlPr>
                          <a:rPr lang="en-CA" sz="2200" i="1" smtClean="0">
                            <a:solidFill>
                              <a:schemeClr val="tx1"/>
                            </a:solidFill>
                            <a:latin typeface="Cambria Math" panose="02040503050406030204" pitchFamily="18" charset="0"/>
                          </a:rPr>
                        </m:ctrlPr>
                      </m:sSupPr>
                      <m:e>
                        <m:d>
                          <m:dPr>
                            <m:begChr m:val="‖"/>
                            <m:endChr m:val="‖"/>
                            <m:ctrlPr>
                              <a:rPr lang="en-CA" sz="2200" i="1">
                                <a:solidFill>
                                  <a:schemeClr val="tx1"/>
                                </a:solidFill>
                                <a:latin typeface="Cambria Math" panose="02040503050406030204" pitchFamily="18" charset="0"/>
                              </a:rPr>
                            </m:ctrlPr>
                          </m:dPr>
                          <m:e>
                            <m:sSub>
                              <m:sSubPr>
                                <m:ctrlPr>
                                  <a:rPr lang="pt-BR" sz="2200" i="1">
                                    <a:solidFill>
                                      <a:schemeClr val="tx1"/>
                                    </a:solidFill>
                                    <a:latin typeface="Cambria Math" panose="02040503050406030204" pitchFamily="18" charset="0"/>
                                  </a:rPr>
                                </m:ctrlPr>
                              </m:sSubPr>
                              <m:e>
                                <m:r>
                                  <a:rPr lang="en-CA" sz="2200" i="1">
                                    <a:solidFill>
                                      <a:schemeClr val="tx1"/>
                                    </a:solidFill>
                                    <a:latin typeface="Cambria Math" panose="02040503050406030204" pitchFamily="18" charset="0"/>
                                  </a:rPr>
                                  <m:t>𝑋</m:t>
                                </m:r>
                              </m:e>
                              <m:sub>
                                <m:r>
                                  <a:rPr lang="en-CA" sz="2200" i="1">
                                    <a:solidFill>
                                      <a:schemeClr val="tx1"/>
                                    </a:solidFill>
                                    <a:latin typeface="Cambria Math" panose="02040503050406030204" pitchFamily="18" charset="0"/>
                                  </a:rPr>
                                  <m:t>1</m:t>
                                </m:r>
                              </m:sub>
                            </m:sSub>
                            <m:r>
                              <a:rPr lang="en-CA" sz="2200" i="1">
                                <a:solidFill>
                                  <a:schemeClr val="tx1"/>
                                </a:solidFill>
                                <a:latin typeface="Cambria Math" panose="02040503050406030204" pitchFamily="18" charset="0"/>
                              </a:rPr>
                              <m:t>−</m:t>
                            </m:r>
                            <m:sSub>
                              <m:sSubPr>
                                <m:ctrlPr>
                                  <a:rPr lang="pt-BR" sz="2200" i="1">
                                    <a:solidFill>
                                      <a:schemeClr val="tx1"/>
                                    </a:solidFill>
                                    <a:latin typeface="Cambria Math" panose="02040503050406030204" pitchFamily="18" charset="0"/>
                                  </a:rPr>
                                </m:ctrlPr>
                              </m:sSubPr>
                              <m:e>
                                <m:r>
                                  <a:rPr lang="en-CA" sz="2200" i="1">
                                    <a:solidFill>
                                      <a:schemeClr val="tx1"/>
                                    </a:solidFill>
                                    <a:latin typeface="Cambria Math" panose="02040503050406030204" pitchFamily="18" charset="0"/>
                                  </a:rPr>
                                  <m:t>𝑋</m:t>
                                </m:r>
                              </m:e>
                              <m:sub>
                                <m:r>
                                  <a:rPr lang="en-CA" sz="2200" i="1">
                                    <a:solidFill>
                                      <a:schemeClr val="tx1"/>
                                    </a:solidFill>
                                    <a:latin typeface="Cambria Math" panose="02040503050406030204" pitchFamily="18" charset="0"/>
                                  </a:rPr>
                                  <m:t>2</m:t>
                                </m:r>
                              </m:sub>
                            </m:sSub>
                          </m:e>
                        </m:d>
                      </m:e>
                      <m:sup>
                        <m:r>
                          <a:rPr lang="en-CA" sz="2200" i="1">
                            <a:solidFill>
                              <a:schemeClr val="tx1"/>
                            </a:solidFill>
                            <a:latin typeface="Cambria Math" panose="02040503050406030204" pitchFamily="18" charset="0"/>
                          </a:rPr>
                          <m:t>2</m:t>
                        </m:r>
                      </m:sup>
                    </m:sSup>
                    <m:r>
                      <a:rPr lang="en-CA" sz="2200" i="1">
                        <a:solidFill>
                          <a:schemeClr val="tx1"/>
                        </a:solidFill>
                        <a:latin typeface="Cambria Math" panose="02040503050406030204" pitchFamily="18" charset="0"/>
                      </a:rPr>
                      <m:t> </m:t>
                    </m:r>
                  </m:oMath>
                </a14:m>
                <a:r>
                  <a:rPr lang="en-CA" sz="2200" dirty="0">
                    <a:solidFill>
                      <a:schemeClr val="tx1"/>
                    </a:solidFill>
                    <a:latin typeface="Times New Roman" panose="02020603050405020304" pitchFamily="18" charset="0"/>
                    <a:cs typeface="Times New Roman" panose="02020603050405020304" pitchFamily="18" charset="0"/>
                  </a:rPr>
                  <a:t>: This part calculates the squared Euclidean distance between the two input vectors, x and y.</a:t>
                </a:r>
              </a:p>
              <a:p>
                <a:pPr marL="285750" indent="-285750">
                  <a:buFont typeface="Arial" panose="020B0604020202020204" pitchFamily="34" charset="0"/>
                  <a:buChar char="•"/>
                </a:pPr>
                <a:r>
                  <a:rPr lang="en-US" sz="2200" dirty="0">
                    <a:solidFill>
                      <a:schemeClr val="tx1"/>
                    </a:solidFill>
                    <a:latin typeface="Times New Roman" panose="02020603050405020304" pitchFamily="18" charset="0"/>
                    <a:cs typeface="Times New Roman" panose="02020603050405020304" pitchFamily="18" charset="0"/>
                  </a:rPr>
                  <a:t>σ is a free parameter that could be used to tune the equation.</a:t>
                </a:r>
              </a:p>
              <a:p>
                <a:endParaRPr lang="en-US" sz="2200" dirty="0">
                  <a:solidFill>
                    <a:schemeClr val="tx1"/>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CA" sz="2200" dirty="0">
                    <a:solidFill>
                      <a:schemeClr val="tx1"/>
                    </a:solidFill>
                    <a:latin typeface="Times New Roman" panose="02020603050405020304" pitchFamily="18" charset="0"/>
                    <a:cs typeface="Times New Roman" panose="02020603050405020304" pitchFamily="18" charset="0"/>
                  </a:rPr>
                  <a:t>If a new parameter</a:t>
                </a:r>
                <a:r>
                  <a:rPr lang="en-CA" sz="2200" b="0" i="0" dirty="0">
                    <a:solidFill>
                      <a:schemeClr val="tx1"/>
                    </a:solidFill>
                    <a:effectLst/>
                    <a:latin typeface="Times New Roman" panose="02020603050405020304" pitchFamily="18" charset="0"/>
                    <a:cs typeface="Times New Roman" panose="02020603050405020304" pitchFamily="18" charset="0"/>
                  </a:rPr>
                  <a:t> </a:t>
                </a:r>
                <a14:m>
                  <m:oMath xmlns:m="http://schemas.openxmlformats.org/officeDocument/2006/math">
                    <m:r>
                      <a:rPr lang="en-CA" sz="2200" i="1" smtClean="0">
                        <a:solidFill>
                          <a:schemeClr val="tx1"/>
                        </a:solidFill>
                        <a:latin typeface="Cambria Math" panose="02040503050406030204" pitchFamily="18" charset="0"/>
                        <a:ea typeface="Cambria Math" panose="02040503050406030204" pitchFamily="18" charset="0"/>
                      </a:rPr>
                      <m:t>𝛾</m:t>
                    </m:r>
                  </m:oMath>
                </a14:m>
                <a:r>
                  <a:rPr lang="el-GR" sz="2200" b="0" i="0" dirty="0">
                    <a:solidFill>
                      <a:schemeClr val="tx1"/>
                    </a:solidFill>
                    <a:effectLst/>
                    <a:latin typeface="Times New Roman" panose="02020603050405020304" pitchFamily="18" charset="0"/>
                    <a:cs typeface="Times New Roman" panose="02020603050405020304" pitchFamily="18" charset="0"/>
                  </a:rPr>
                  <a:t> = 1 / </a:t>
                </a:r>
                <a14:m>
                  <m:oMath xmlns:m="http://schemas.openxmlformats.org/officeDocument/2006/math">
                    <m:r>
                      <a:rPr lang="en-CA" sz="2200" i="1">
                        <a:solidFill>
                          <a:schemeClr val="tx1"/>
                        </a:solidFill>
                        <a:latin typeface="Cambria Math" panose="02040503050406030204" pitchFamily="18" charset="0"/>
                      </a:rPr>
                      <m:t>2</m:t>
                    </m:r>
                    <m:sSup>
                      <m:sSupPr>
                        <m:ctrlPr>
                          <a:rPr lang="en-CA" sz="2200" i="1">
                            <a:solidFill>
                              <a:schemeClr val="tx1"/>
                            </a:solidFill>
                            <a:latin typeface="Cambria Math" panose="02040503050406030204" pitchFamily="18" charset="0"/>
                          </a:rPr>
                        </m:ctrlPr>
                      </m:sSupPr>
                      <m:e>
                        <m:r>
                          <a:rPr lang="en-CA" sz="2200" i="1">
                            <a:solidFill>
                              <a:schemeClr val="tx1"/>
                            </a:solidFill>
                            <a:latin typeface="Cambria Math" panose="02040503050406030204" pitchFamily="18" charset="0"/>
                          </a:rPr>
                          <m:t>𝜎</m:t>
                        </m:r>
                      </m:e>
                      <m:sup>
                        <m:r>
                          <a:rPr lang="en-CA" sz="2200" i="1">
                            <a:solidFill>
                              <a:schemeClr val="tx1"/>
                            </a:solidFill>
                            <a:latin typeface="Cambria Math" panose="02040503050406030204" pitchFamily="18" charset="0"/>
                          </a:rPr>
                          <m:t>2</m:t>
                        </m:r>
                      </m:sup>
                    </m:sSup>
                  </m:oMath>
                </a14:m>
                <a:r>
                  <a:rPr lang="en-CA" sz="2200" b="0" i="0" dirty="0">
                    <a:solidFill>
                      <a:schemeClr val="tx1"/>
                    </a:solidFill>
                    <a:effectLst/>
                    <a:latin typeface="Times New Roman" panose="02020603050405020304" pitchFamily="18" charset="0"/>
                    <a:cs typeface="Times New Roman" panose="02020603050405020304" pitchFamily="18" charset="0"/>
                  </a:rPr>
                  <a:t> is added, then the equation will be</a:t>
                </a:r>
                <a:endParaRPr lang="en-CA" sz="2200" dirty="0">
                  <a:solidFill>
                    <a:schemeClr val="tx1"/>
                  </a:solidFill>
                  <a:latin typeface="Times New Roman" panose="02020603050405020304" pitchFamily="18" charset="0"/>
                  <a:cs typeface="Times New Roman" panose="02020603050405020304" pitchFamily="18" charset="0"/>
                </a:endParaRPr>
              </a:p>
              <a:p>
                <a:endParaRPr lang="en-CA" sz="2200" dirty="0">
                  <a:solidFill>
                    <a:schemeClr val="tx1"/>
                  </a:solidFill>
                  <a:latin typeface="Times New Roman" panose="02020603050405020304" pitchFamily="18" charset="0"/>
                  <a:cs typeface="Times New Roman" panose="02020603050405020304" pitchFamily="18" charset="0"/>
                </a:endParaRPr>
              </a:p>
              <a:p>
                <a:endParaRPr lang="en-CA" sz="2200" dirty="0">
                  <a:latin typeface="Times New Roman" panose="02020603050405020304" pitchFamily="18" charset="0"/>
                  <a:cs typeface="Times New Roman" panose="02020603050405020304" pitchFamily="18" charset="0"/>
                </a:endParaRPr>
              </a:p>
              <a:p>
                <a:endParaRPr lang="en-CA" sz="2200" dirty="0">
                  <a:solidFill>
                    <a:schemeClr val="tx1"/>
                  </a:solidFill>
                  <a:latin typeface="Times New Roman" panose="02020603050405020304" pitchFamily="18" charset="0"/>
                  <a:cs typeface="Times New Roman" panose="02020603050405020304" pitchFamily="18" charset="0"/>
                </a:endParaRPr>
              </a:p>
              <a:p>
                <a:endParaRPr lang="en-CA" sz="2200" dirty="0">
                  <a:solidFill>
                    <a:schemeClr val="tx1"/>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CA" sz="2200" dirty="0">
                    <a:solidFill>
                      <a:schemeClr val="tx1"/>
                    </a:solidFill>
                    <a:latin typeface="Times New Roman" panose="02020603050405020304" pitchFamily="18" charset="0"/>
                    <a:cs typeface="Times New Roman" panose="02020603050405020304" pitchFamily="18" charset="0"/>
                  </a:rPr>
                  <a:t>This equation helps us measure how similar different data points are without having to do a lot of complicated calculations. It's a quick and easy way to compare data points and see how closely related they are.</a:t>
                </a:r>
              </a:p>
            </p:txBody>
          </p:sp>
        </mc:Choice>
        <mc:Fallback xmlns="">
          <p:sp>
            <p:nvSpPr>
              <p:cNvPr id="6" name="TextBox 5">
                <a:extLst>
                  <a:ext uri="{FF2B5EF4-FFF2-40B4-BE49-F238E27FC236}">
                    <a16:creationId xmlns:a16="http://schemas.microsoft.com/office/drawing/2014/main" id="{6CD76CF3-DC52-6E57-0105-7EF469F01880}"/>
                  </a:ext>
                </a:extLst>
              </p:cNvPr>
              <p:cNvSpPr txBox="1">
                <a:spLocks noRot="1" noChangeAspect="1" noMove="1" noResize="1" noEditPoints="1" noAdjustHandles="1" noChangeArrowheads="1" noChangeShapeType="1" noTextEdit="1"/>
              </p:cNvSpPr>
              <p:nvPr/>
            </p:nvSpPr>
            <p:spPr>
              <a:xfrm>
                <a:off x="722243" y="1120675"/>
                <a:ext cx="10747513" cy="4154984"/>
              </a:xfrm>
              <a:prstGeom prst="rect">
                <a:avLst/>
              </a:prstGeom>
              <a:blipFill>
                <a:blip r:embed="rId2"/>
                <a:stretch>
                  <a:fillRect l="-624" t="-1028" r="-737" b="-2056"/>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0FA5CFF9-ED20-5D49-3BE8-F0CAAC46D3E3}"/>
                  </a:ext>
                </a:extLst>
              </p:cNvPr>
              <p:cNvSpPr txBox="1"/>
              <p:nvPr/>
            </p:nvSpPr>
            <p:spPr>
              <a:xfrm>
                <a:off x="3048662" y="3344592"/>
                <a:ext cx="6094674" cy="461665"/>
              </a:xfrm>
              <a:prstGeom prst="rect">
                <a:avLst/>
              </a:prstGeom>
              <a:noFill/>
            </p:spPr>
            <p:txBody>
              <a:bodyPr wrap="square">
                <a:spAutoFit/>
              </a:bodyPr>
              <a:lstStyle/>
              <a:p>
                <a:pPr algn="ctr"/>
                <a:r>
                  <a:rPr lang="en-CA" sz="2400" dirty="0">
                    <a:solidFill>
                      <a:schemeClr val="tx1"/>
                    </a:solidFill>
                  </a:rPr>
                  <a:t>K</a:t>
                </a:r>
                <a14:m>
                  <m:oMath xmlns:m="http://schemas.openxmlformats.org/officeDocument/2006/math">
                    <m:d>
                      <m:dPr>
                        <m:ctrlPr>
                          <a:rPr lang="en-CA" sz="2400" i="1" smtClean="0">
                            <a:solidFill>
                              <a:schemeClr val="tx1"/>
                            </a:solidFill>
                            <a:latin typeface="Cambria Math" panose="02040503050406030204" pitchFamily="18" charset="0"/>
                          </a:rPr>
                        </m:ctrlPr>
                      </m:dPr>
                      <m:e>
                        <m:sSub>
                          <m:sSubPr>
                            <m:ctrlPr>
                              <a:rPr lang="pt-BR" sz="2400" i="1">
                                <a:solidFill>
                                  <a:schemeClr val="tx1"/>
                                </a:solidFill>
                                <a:latin typeface="Cambria Math" panose="02040503050406030204" pitchFamily="18" charset="0"/>
                              </a:rPr>
                            </m:ctrlPr>
                          </m:sSubPr>
                          <m:e>
                            <m:r>
                              <a:rPr lang="en-CA" sz="2400" i="1">
                                <a:solidFill>
                                  <a:schemeClr val="tx1"/>
                                </a:solidFill>
                                <a:latin typeface="Cambria Math" panose="02040503050406030204" pitchFamily="18" charset="0"/>
                              </a:rPr>
                              <m:t>𝑋</m:t>
                            </m:r>
                          </m:e>
                          <m:sub>
                            <m:r>
                              <a:rPr lang="en-CA" sz="2400" i="1">
                                <a:solidFill>
                                  <a:schemeClr val="tx1"/>
                                </a:solidFill>
                                <a:latin typeface="Cambria Math" panose="02040503050406030204" pitchFamily="18" charset="0"/>
                              </a:rPr>
                              <m:t>1</m:t>
                            </m:r>
                          </m:sub>
                        </m:sSub>
                        <m:r>
                          <a:rPr lang="en-CA" sz="2400" i="1" smtClean="0">
                            <a:solidFill>
                              <a:schemeClr val="tx1"/>
                            </a:solidFill>
                            <a:latin typeface="Cambria Math" panose="02040503050406030204" pitchFamily="18" charset="0"/>
                          </a:rPr>
                          <m:t>,</m:t>
                        </m:r>
                        <m:sSub>
                          <m:sSubPr>
                            <m:ctrlPr>
                              <a:rPr lang="pt-BR" sz="2400" i="1">
                                <a:solidFill>
                                  <a:schemeClr val="tx1"/>
                                </a:solidFill>
                                <a:latin typeface="Cambria Math" panose="02040503050406030204" pitchFamily="18" charset="0"/>
                              </a:rPr>
                            </m:ctrlPr>
                          </m:sSubPr>
                          <m:e>
                            <m:r>
                              <a:rPr lang="en-CA" sz="2400" i="1">
                                <a:solidFill>
                                  <a:schemeClr val="tx1"/>
                                </a:solidFill>
                                <a:latin typeface="Cambria Math" panose="02040503050406030204" pitchFamily="18" charset="0"/>
                              </a:rPr>
                              <m:t>𝑋</m:t>
                            </m:r>
                          </m:e>
                          <m:sub>
                            <m:r>
                              <a:rPr lang="en-CA" sz="2400" i="1">
                                <a:solidFill>
                                  <a:schemeClr val="tx1"/>
                                </a:solidFill>
                                <a:latin typeface="Cambria Math" panose="02040503050406030204" pitchFamily="18" charset="0"/>
                              </a:rPr>
                              <m:t>2</m:t>
                            </m:r>
                          </m:sub>
                        </m:sSub>
                      </m:e>
                    </m:d>
                  </m:oMath>
                </a14:m>
                <a:r>
                  <a:rPr lang="en-CA" sz="2400" dirty="0"/>
                  <a:t>= </a:t>
                </a:r>
                <a14:m>
                  <m:oMath xmlns:m="http://schemas.openxmlformats.org/officeDocument/2006/math">
                    <m:r>
                      <a:rPr lang="en-CA" sz="2400" i="1">
                        <a:latin typeface="Cambria Math" panose="02040503050406030204" pitchFamily="18" charset="0"/>
                      </a:rPr>
                      <m:t>ⅇ</m:t>
                    </m:r>
                    <m:r>
                      <a:rPr lang="en-CA" sz="2400" i="1">
                        <a:latin typeface="Cambria Math" panose="02040503050406030204" pitchFamily="18" charset="0"/>
                      </a:rPr>
                      <m:t>𝑥𝑝</m:t>
                    </m:r>
                    <m:d>
                      <m:dPr>
                        <m:ctrlPr>
                          <a:rPr lang="en-CA" sz="2400" i="1">
                            <a:latin typeface="Cambria Math" panose="02040503050406030204" pitchFamily="18" charset="0"/>
                          </a:rPr>
                        </m:ctrlPr>
                      </m:dPr>
                      <m:e>
                        <m:r>
                          <a:rPr lang="en-CA" sz="2400" i="1">
                            <a:latin typeface="Cambria Math" panose="02040503050406030204" pitchFamily="18" charset="0"/>
                          </a:rPr>
                          <m:t>−</m:t>
                        </m:r>
                        <m:sSup>
                          <m:sSupPr>
                            <m:ctrlPr>
                              <a:rPr lang="en-CA" sz="2400" i="1">
                                <a:latin typeface="Cambria Math" panose="02040503050406030204" pitchFamily="18" charset="0"/>
                              </a:rPr>
                            </m:ctrlPr>
                          </m:sSupPr>
                          <m:e>
                            <m:r>
                              <a:rPr lang="en-CA" sz="2400" i="1" smtClean="0">
                                <a:latin typeface="Cambria Math" panose="02040503050406030204" pitchFamily="18" charset="0"/>
                                <a:ea typeface="Cambria Math" panose="02040503050406030204" pitchFamily="18" charset="0"/>
                              </a:rPr>
                              <m:t>𝛾</m:t>
                            </m:r>
                            <m:d>
                              <m:dPr>
                                <m:begChr m:val="‖"/>
                                <m:endChr m:val="‖"/>
                                <m:ctrlPr>
                                  <a:rPr lang="en-CA" sz="2400" i="1">
                                    <a:latin typeface="Cambria Math" panose="02040503050406030204" pitchFamily="18" charset="0"/>
                                  </a:rPr>
                                </m:ctrlPr>
                              </m:dPr>
                              <m:e>
                                <m:sSub>
                                  <m:sSubPr>
                                    <m:ctrlPr>
                                      <a:rPr lang="pt-BR" sz="2400" i="1">
                                        <a:latin typeface="Cambria Math" panose="02040503050406030204" pitchFamily="18" charset="0"/>
                                      </a:rPr>
                                    </m:ctrlPr>
                                  </m:sSubPr>
                                  <m:e>
                                    <m:r>
                                      <a:rPr lang="en-CA" sz="2400" i="1">
                                        <a:latin typeface="Cambria Math" panose="02040503050406030204" pitchFamily="18" charset="0"/>
                                      </a:rPr>
                                      <m:t>𝑋</m:t>
                                    </m:r>
                                  </m:e>
                                  <m:sub>
                                    <m:r>
                                      <a:rPr lang="en-CA" sz="2400" i="1">
                                        <a:latin typeface="Cambria Math" panose="02040503050406030204" pitchFamily="18" charset="0"/>
                                      </a:rPr>
                                      <m:t>1</m:t>
                                    </m:r>
                                  </m:sub>
                                </m:sSub>
                                <m:r>
                                  <a:rPr lang="en-CA" sz="2400" i="1">
                                    <a:latin typeface="Cambria Math" panose="02040503050406030204" pitchFamily="18" charset="0"/>
                                  </a:rPr>
                                  <m:t>−</m:t>
                                </m:r>
                                <m:sSub>
                                  <m:sSubPr>
                                    <m:ctrlPr>
                                      <a:rPr lang="pt-BR" sz="2400" i="1">
                                        <a:latin typeface="Cambria Math" panose="02040503050406030204" pitchFamily="18" charset="0"/>
                                      </a:rPr>
                                    </m:ctrlPr>
                                  </m:sSubPr>
                                  <m:e>
                                    <m:r>
                                      <a:rPr lang="en-CA" sz="2400" i="1">
                                        <a:latin typeface="Cambria Math" panose="02040503050406030204" pitchFamily="18" charset="0"/>
                                      </a:rPr>
                                      <m:t>𝑋</m:t>
                                    </m:r>
                                  </m:e>
                                  <m:sub>
                                    <m:r>
                                      <a:rPr lang="en-CA" sz="2400" i="1">
                                        <a:latin typeface="Cambria Math" panose="02040503050406030204" pitchFamily="18" charset="0"/>
                                      </a:rPr>
                                      <m:t>2</m:t>
                                    </m:r>
                                  </m:sub>
                                </m:sSub>
                              </m:e>
                            </m:d>
                          </m:e>
                          <m:sup>
                            <m:r>
                              <a:rPr lang="en-CA" sz="2400" i="1">
                                <a:latin typeface="Cambria Math" panose="02040503050406030204" pitchFamily="18" charset="0"/>
                              </a:rPr>
                              <m:t>2</m:t>
                            </m:r>
                          </m:sup>
                        </m:sSup>
                      </m:e>
                    </m:d>
                  </m:oMath>
                </a14:m>
                <a:endParaRPr lang="en-CA" sz="2400" dirty="0"/>
              </a:p>
            </p:txBody>
          </p:sp>
        </mc:Choice>
        <mc:Fallback xmlns="">
          <p:sp>
            <p:nvSpPr>
              <p:cNvPr id="5" name="TextBox 4">
                <a:extLst>
                  <a:ext uri="{FF2B5EF4-FFF2-40B4-BE49-F238E27FC236}">
                    <a16:creationId xmlns:a16="http://schemas.microsoft.com/office/drawing/2014/main" id="{0FA5CFF9-ED20-5D49-3BE8-F0CAAC46D3E3}"/>
                  </a:ext>
                </a:extLst>
              </p:cNvPr>
              <p:cNvSpPr txBox="1">
                <a:spLocks noRot="1" noChangeAspect="1" noMove="1" noResize="1" noEditPoints="1" noAdjustHandles="1" noChangeArrowheads="1" noChangeShapeType="1" noTextEdit="1"/>
              </p:cNvSpPr>
              <p:nvPr/>
            </p:nvSpPr>
            <p:spPr>
              <a:xfrm>
                <a:off x="3048662" y="3344592"/>
                <a:ext cx="6094674" cy="461665"/>
              </a:xfrm>
              <a:prstGeom prst="rect">
                <a:avLst/>
              </a:prstGeom>
              <a:blipFill>
                <a:blip r:embed="rId3"/>
                <a:stretch>
                  <a:fillRect t="-10667" b="-30667"/>
                </a:stretch>
              </a:blipFill>
            </p:spPr>
            <p:txBody>
              <a:bodyPr/>
              <a:lstStyle/>
              <a:p>
                <a:r>
                  <a:rPr lang="en-IN">
                    <a:noFill/>
                  </a:rPr>
                  <a:t> </a:t>
                </a:r>
              </a:p>
            </p:txBody>
          </p:sp>
        </mc:Fallback>
      </mc:AlternateContent>
      <p:sp>
        <p:nvSpPr>
          <p:cNvPr id="4" name="Title 1">
            <a:extLst>
              <a:ext uri="{FF2B5EF4-FFF2-40B4-BE49-F238E27FC236}">
                <a16:creationId xmlns:a16="http://schemas.microsoft.com/office/drawing/2014/main" id="{B8627934-FF1D-EC30-A215-04E236C29CAF}"/>
              </a:ext>
            </a:extLst>
          </p:cNvPr>
          <p:cNvSpPr txBox="1">
            <a:spLocks/>
          </p:cNvSpPr>
          <p:nvPr/>
        </p:nvSpPr>
        <p:spPr>
          <a:xfrm>
            <a:off x="-365" y="3663"/>
            <a:ext cx="12195906" cy="729641"/>
          </a:xfrm>
          <a:prstGeom prst="rect">
            <a:avLst/>
          </a:prstGeom>
          <a:solidFill>
            <a:srgbClr val="FFC000"/>
          </a:solidFill>
        </p:spPr>
        <p:txBody>
          <a:bodyPr vert="horz" lIns="91440" tIns="45720" rIns="91440" bIns="45720" rtlCol="0" anchor="ctr">
            <a:norm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a:latin typeface="Times New Roman"/>
                <a:cs typeface="Times New Roman"/>
              </a:rPr>
              <a:t>Mathematics: RBF Kernel</a:t>
            </a:r>
            <a:endParaRPr lang="en-US" sz="3200">
              <a:latin typeface="Times New Roman"/>
              <a:cs typeface="Times New Roman"/>
            </a:endParaRPr>
          </a:p>
        </p:txBody>
      </p:sp>
      <p:sp>
        <p:nvSpPr>
          <p:cNvPr id="3" name="Slide Number Placeholder 3">
            <a:extLst>
              <a:ext uri="{FF2B5EF4-FFF2-40B4-BE49-F238E27FC236}">
                <a16:creationId xmlns:a16="http://schemas.microsoft.com/office/drawing/2014/main" id="{4930357C-8C93-697E-BEE0-62C51CAF224D}"/>
              </a:ext>
            </a:extLst>
          </p:cNvPr>
          <p:cNvSpPr txBox="1">
            <a:spLocks/>
          </p:cNvSpPr>
          <p:nvPr/>
        </p:nvSpPr>
        <p:spPr>
          <a:xfrm>
            <a:off x="91831" y="6287967"/>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DEBF6B5-A8B6-5742-91AE-8DC29EBB8E42}" type="slidenum">
              <a:rPr lang="en-US" smtClean="0"/>
              <a:pPr/>
              <a:t>18</a:t>
            </a:fld>
            <a:endParaRPr lang="en-US"/>
          </a:p>
        </p:txBody>
      </p:sp>
    </p:spTree>
    <p:extLst>
      <p:ext uri="{BB962C8B-B14F-4D97-AF65-F5344CB8AC3E}">
        <p14:creationId xmlns:p14="http://schemas.microsoft.com/office/powerpoint/2010/main" val="26697500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D70FF949-DAF3-91EB-445E-AC83DCDE6E05}"/>
              </a:ext>
            </a:extLst>
          </p:cNvPr>
          <p:cNvSpPr txBox="1"/>
          <p:nvPr/>
        </p:nvSpPr>
        <p:spPr>
          <a:xfrm>
            <a:off x="5666783" y="3507120"/>
            <a:ext cx="65" cy="276999"/>
          </a:xfrm>
          <a:prstGeom prst="rect">
            <a:avLst/>
          </a:prstGeom>
          <a:noFill/>
        </p:spPr>
        <p:txBody>
          <a:bodyPr wrap="none" lIns="0" tIns="0" rIns="0" bIns="0" rtlCol="0">
            <a:spAutoFit/>
          </a:bodyPr>
          <a:lstStyle/>
          <a:p>
            <a:endParaRPr lang="en-CA">
              <a:latin typeface="Times New Roman"/>
              <a:cs typeface="Times New Roman"/>
            </a:endParaRPr>
          </a:p>
        </p:txBody>
      </p:sp>
      <p:sp>
        <p:nvSpPr>
          <p:cNvPr id="12" name="TextBox 11">
            <a:extLst>
              <a:ext uri="{FF2B5EF4-FFF2-40B4-BE49-F238E27FC236}">
                <a16:creationId xmlns:a16="http://schemas.microsoft.com/office/drawing/2014/main" id="{188D1755-1C17-F9AB-FFFD-DE3E63541FB2}"/>
              </a:ext>
            </a:extLst>
          </p:cNvPr>
          <p:cNvSpPr txBox="1"/>
          <p:nvPr/>
        </p:nvSpPr>
        <p:spPr>
          <a:xfrm>
            <a:off x="5666783" y="3507120"/>
            <a:ext cx="65" cy="276999"/>
          </a:xfrm>
          <a:prstGeom prst="rect">
            <a:avLst/>
          </a:prstGeom>
          <a:noFill/>
        </p:spPr>
        <p:txBody>
          <a:bodyPr wrap="none" lIns="0" tIns="0" rIns="0" bIns="0" rtlCol="0">
            <a:spAutoFit/>
          </a:bodyPr>
          <a:lstStyle/>
          <a:p>
            <a:endParaRPr lang="en-CA">
              <a:latin typeface="Times New Roman"/>
              <a:cs typeface="Times New Roman"/>
            </a:endParaRP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7A2303C8-1EB5-9D6F-C4FC-8FF2DC015845}"/>
                  </a:ext>
                </a:extLst>
              </p:cNvPr>
              <p:cNvSpPr txBox="1"/>
              <p:nvPr/>
            </p:nvSpPr>
            <p:spPr>
              <a:xfrm>
                <a:off x="598345" y="955961"/>
                <a:ext cx="10991404" cy="4708981"/>
              </a:xfrm>
              <a:prstGeom prst="rect">
                <a:avLst/>
              </a:prstGeom>
              <a:noFill/>
            </p:spPr>
            <p:txBody>
              <a:bodyPr wrap="square">
                <a:spAutoFit/>
              </a:bodyPr>
              <a:lstStyle/>
              <a:p>
                <a:r>
                  <a:rPr lang="en-CA" sz="2200" b="1" dirty="0">
                    <a:latin typeface="Times New Roman" panose="02020603050405020304" pitchFamily="18" charset="0"/>
                    <a:cs typeface="Times New Roman" panose="02020603050405020304" pitchFamily="18" charset="0"/>
                  </a:rPr>
                  <a:t>4. Sigmoid Kernel function</a:t>
                </a:r>
              </a:p>
              <a:p>
                <a:pPr marL="285750" indent="-285750">
                  <a:buFont typeface="Arial" panose="020B0604020202020204" pitchFamily="34" charset="0"/>
                  <a:buChar char="•"/>
                </a:pPr>
                <a:endParaRPr lang="en-CA" sz="20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CA" sz="2000" dirty="0">
                    <a:latin typeface="Times New Roman" panose="02020603050405020304" pitchFamily="18" charset="0"/>
                    <a:cs typeface="Times New Roman" panose="02020603050405020304" pitchFamily="18" charset="0"/>
                  </a:rPr>
                  <a:t>The formula for the Sigmoid kernel is as follows:</a:t>
                </a:r>
              </a:p>
              <a:p>
                <a:pPr marL="285750" indent="-285750">
                  <a:buFont typeface="Arial" panose="020B0604020202020204" pitchFamily="34" charset="0"/>
                  <a:buChar char="•"/>
                </a:pPr>
                <a:endParaRPr lang="en-CA" sz="20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CA" sz="2000"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CA" sz="2000" b="0" dirty="0">
                    <a:latin typeface="Times New Roman" panose="02020603050405020304" pitchFamily="18" charset="0"/>
                    <a:cs typeface="Times New Roman" panose="02020603050405020304" pitchFamily="18" charset="0"/>
                  </a:rPr>
                  <a:t>f(</a:t>
                </a:r>
                <a14:m>
                  <m:oMath xmlns:m="http://schemas.openxmlformats.org/officeDocument/2006/math">
                    <m:r>
                      <a:rPr lang="en-CA" sz="2000" i="1">
                        <a:latin typeface="Cambria Math" panose="02040503050406030204" pitchFamily="18" charset="0"/>
                      </a:rPr>
                      <m:t>𝑋</m:t>
                    </m:r>
                    <m:r>
                      <a:rPr lang="en-CA" sz="2000" b="0" i="1" smtClean="0">
                        <a:latin typeface="Cambria Math" panose="02040503050406030204" pitchFamily="18" charset="0"/>
                      </a:rPr>
                      <m:t>,</m:t>
                    </m:r>
                    <m:r>
                      <a:rPr lang="en-CA" sz="2000" i="1">
                        <a:latin typeface="Cambria Math" panose="02040503050406030204" pitchFamily="18" charset="0"/>
                      </a:rPr>
                      <m:t>𝑌</m:t>
                    </m:r>
                  </m:oMath>
                </a14:m>
                <a:r>
                  <a:rPr lang="en-US" sz="2000" dirty="0">
                    <a:latin typeface="Times New Roman" panose="02020603050405020304" pitchFamily="18" charset="0"/>
                    <a:cs typeface="Times New Roman" panose="02020603050405020304" pitchFamily="18" charset="0"/>
                  </a:rPr>
                  <a:t>) denotes the kernel function value for two input data points </a:t>
                </a:r>
                <a14:m>
                  <m:oMath xmlns:m="http://schemas.openxmlformats.org/officeDocument/2006/math">
                    <m:r>
                      <a:rPr lang="en-CA" sz="2000" i="1">
                        <a:latin typeface="Cambria Math" panose="02040503050406030204" pitchFamily="18" charset="0"/>
                      </a:rPr>
                      <m:t>𝑋</m:t>
                    </m:r>
                  </m:oMath>
                </a14:m>
                <a:r>
                  <a:rPr lang="en-US" sz="2000" dirty="0">
                    <a:latin typeface="Times New Roman" panose="02020603050405020304" pitchFamily="18" charset="0"/>
                    <a:cs typeface="Times New Roman" panose="02020603050405020304" pitchFamily="18" charset="0"/>
                  </a:rPr>
                  <a:t> and </a:t>
                </a:r>
                <a14:m>
                  <m:oMath xmlns:m="http://schemas.openxmlformats.org/officeDocument/2006/math">
                    <m:r>
                      <a:rPr lang="en-CA" sz="2000" i="1">
                        <a:latin typeface="Cambria Math" panose="02040503050406030204" pitchFamily="18" charset="0"/>
                      </a:rPr>
                      <m:t>𝑌</m:t>
                    </m:r>
                  </m:oMath>
                </a14:m>
                <a:r>
                  <a:rPr lang="en-CA" sz="2000" dirty="0">
                    <a:latin typeface="Times New Roman" panose="02020603050405020304" pitchFamily="18" charset="0"/>
                    <a:cs typeface="Times New Roman" panose="02020603050405020304" pitchFamily="18" charset="0"/>
                  </a:rPr>
                  <a:t>. </a:t>
                </a:r>
              </a:p>
              <a:p>
                <a:pPr marL="742950" lvl="1"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α is a user-defined parameter that controls the steepness of the hyperbolic tangent (tanh) function. It must be a positive constant. </a:t>
                </a:r>
              </a:p>
              <a:p>
                <a:pPr marL="742950" lvl="1" indent="-285750">
                  <a:buFont typeface="Arial" panose="020B0604020202020204" pitchFamily="34" charset="0"/>
                  <a:buChar char="•"/>
                </a:pPr>
                <a14:m>
                  <m:oMath xmlns:m="http://schemas.openxmlformats.org/officeDocument/2006/math">
                    <m:sSup>
                      <m:sSupPr>
                        <m:ctrlPr>
                          <a:rPr lang="en-CA" sz="2000" b="0" i="1" smtClean="0">
                            <a:latin typeface="Cambria Math" panose="02040503050406030204" pitchFamily="18" charset="0"/>
                          </a:rPr>
                        </m:ctrlPr>
                      </m:sSupPr>
                      <m:e>
                        <m:r>
                          <a:rPr lang="en-CA" sz="2000" b="0" i="1" smtClean="0">
                            <a:latin typeface="Cambria Math" panose="02040503050406030204" pitchFamily="18" charset="0"/>
                          </a:rPr>
                          <m:t>𝑋</m:t>
                        </m:r>
                      </m:e>
                      <m:sup>
                        <m:r>
                          <a:rPr lang="en-CA" sz="2000" b="0" i="1" smtClean="0">
                            <a:latin typeface="Cambria Math" panose="02040503050406030204" pitchFamily="18" charset="0"/>
                          </a:rPr>
                          <m:t>𝑇</m:t>
                        </m:r>
                      </m:sup>
                    </m:sSup>
                  </m:oMath>
                </a14:m>
                <a:r>
                  <a:rPr lang="en-US" sz="2000" dirty="0">
                    <a:latin typeface="Times New Roman" panose="02020603050405020304" pitchFamily="18" charset="0"/>
                    <a:cs typeface="Times New Roman" panose="02020603050405020304" pitchFamily="18" charset="0"/>
                  </a:rPr>
                  <a:t> is the transpose of </a:t>
                </a:r>
                <a14:m>
                  <m:oMath xmlns:m="http://schemas.openxmlformats.org/officeDocument/2006/math">
                    <m:r>
                      <a:rPr lang="en-CA" sz="2000" i="1">
                        <a:latin typeface="Cambria Math" panose="02040503050406030204" pitchFamily="18" charset="0"/>
                      </a:rPr>
                      <m:t>𝑋</m:t>
                    </m:r>
                    <m:r>
                      <a:rPr lang="en-CA" sz="2000" i="1">
                        <a:latin typeface="Cambria Math" panose="02040503050406030204" pitchFamily="18" charset="0"/>
                      </a:rPr>
                      <m:t> </m:t>
                    </m:r>
                  </m:oMath>
                </a14:m>
                <a:r>
                  <a:rPr lang="en-US" sz="2000" dirty="0">
                    <a:latin typeface="Times New Roman" panose="02020603050405020304" pitchFamily="18" charset="0"/>
                    <a:cs typeface="Times New Roman" panose="02020603050405020304" pitchFamily="18" charset="0"/>
                  </a:rPr>
                  <a:t>vector and </a:t>
                </a:r>
                <a14:m>
                  <m:oMath xmlns:m="http://schemas.openxmlformats.org/officeDocument/2006/math">
                    <m:r>
                      <a:rPr lang="en-CA" sz="2000" i="1">
                        <a:latin typeface="Cambria Math" panose="02040503050406030204" pitchFamily="18" charset="0"/>
                      </a:rPr>
                      <m:t>𝑌</m:t>
                    </m:r>
                  </m:oMath>
                </a14:m>
                <a:r>
                  <a:rPr lang="en-US" sz="2000" dirty="0">
                    <a:latin typeface="Times New Roman" panose="02020603050405020304" pitchFamily="18" charset="0"/>
                    <a:cs typeface="Times New Roman" panose="02020603050405020304" pitchFamily="18" charset="0"/>
                  </a:rPr>
                  <a:t> is the second vector.</a:t>
                </a:r>
                <a:r>
                  <a:rPr lang="en-US" sz="2000" b="0" i="0" dirty="0">
                    <a:solidFill>
                      <a:srgbClr val="222222"/>
                    </a:solidFill>
                    <a:effectLst/>
                    <a:latin typeface="Times New Roman" panose="02020603050405020304" pitchFamily="18" charset="0"/>
                    <a:cs typeface="Times New Roman" panose="02020603050405020304" pitchFamily="18" charset="0"/>
                  </a:rPr>
                  <a:t> </a:t>
                </a:r>
                <a:endParaRPr lang="en-CA" sz="2000" b="0" i="0" dirty="0">
                  <a:solidFill>
                    <a:srgbClr val="222222"/>
                  </a:solidFill>
                  <a:effectLst/>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US" sz="2000" dirty="0">
                    <a:solidFill>
                      <a:srgbClr val="222222"/>
                    </a:solidFill>
                    <a:latin typeface="Times New Roman" panose="02020603050405020304" pitchFamily="18" charset="0"/>
                    <a:cs typeface="Times New Roman" panose="02020603050405020304" pitchFamily="18" charset="0"/>
                  </a:rPr>
                  <a:t>C</a:t>
                </a:r>
                <a:r>
                  <a:rPr lang="en-US" sz="2000" b="0" i="0" dirty="0">
                    <a:solidFill>
                      <a:srgbClr val="222222"/>
                    </a:solidFill>
                    <a:effectLst/>
                    <a:latin typeface="Times New Roman" panose="02020603050405020304" pitchFamily="18" charset="0"/>
                    <a:cs typeface="Times New Roman" panose="02020603050405020304" pitchFamily="18" charset="0"/>
                  </a:rPr>
                  <a:t> is a constant that can also be chosen by the user.</a:t>
                </a:r>
              </a:p>
              <a:p>
                <a:pPr lvl="1"/>
                <a:endParaRPr lang="en-CA" sz="20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The sigmoid kernel is different from other kernel functions. It employs the hyperbolic tangent function to translate data into a higher-dimensional space, producing an "S"-shaped decision boundary that can capture complex non-linear connections. </a:t>
                </a:r>
              </a:p>
              <a:p>
                <a:pPr marL="285750"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Also, S"-shaped curve that maps its input values into the range of [-1, 1]. </a:t>
                </a:r>
                <a:endParaRPr lang="en-CA" sz="2000" dirty="0">
                  <a:latin typeface="Times New Roman" panose="02020603050405020304" pitchFamily="18" charset="0"/>
                  <a:cs typeface="Times New Roman" panose="02020603050405020304" pitchFamily="18" charset="0"/>
                </a:endParaRPr>
              </a:p>
            </p:txBody>
          </p:sp>
        </mc:Choice>
        <mc:Fallback xmlns="">
          <p:sp>
            <p:nvSpPr>
              <p:cNvPr id="15" name="TextBox 14">
                <a:extLst>
                  <a:ext uri="{FF2B5EF4-FFF2-40B4-BE49-F238E27FC236}">
                    <a16:creationId xmlns:a16="http://schemas.microsoft.com/office/drawing/2014/main" id="{7A2303C8-1EB5-9D6F-C4FC-8FF2DC015845}"/>
                  </a:ext>
                </a:extLst>
              </p:cNvPr>
              <p:cNvSpPr txBox="1">
                <a:spLocks noRot="1" noChangeAspect="1" noMove="1" noResize="1" noEditPoints="1" noAdjustHandles="1" noChangeArrowheads="1" noChangeShapeType="1" noTextEdit="1"/>
              </p:cNvSpPr>
              <p:nvPr/>
            </p:nvSpPr>
            <p:spPr>
              <a:xfrm>
                <a:off x="598345" y="955961"/>
                <a:ext cx="10991404" cy="4708981"/>
              </a:xfrm>
              <a:prstGeom prst="rect">
                <a:avLst/>
              </a:prstGeom>
              <a:blipFill>
                <a:blip r:embed="rId2"/>
                <a:stretch>
                  <a:fillRect l="-721" t="-907" r="-277" b="-2073"/>
                </a:stretch>
              </a:blipFill>
            </p:spPr>
            <p:txBody>
              <a:bodyPr/>
              <a:lstStyle/>
              <a:p>
                <a:r>
                  <a:rPr lang="en-IN">
                    <a:noFill/>
                  </a:rPr>
                  <a:t> </a:t>
                </a:r>
              </a:p>
            </p:txBody>
          </p:sp>
        </mc:Fallback>
      </mc:AlternateContent>
      <p:sp>
        <p:nvSpPr>
          <p:cNvPr id="6" name="Title 1">
            <a:extLst>
              <a:ext uri="{FF2B5EF4-FFF2-40B4-BE49-F238E27FC236}">
                <a16:creationId xmlns:a16="http://schemas.microsoft.com/office/drawing/2014/main" id="{A6FA5958-4640-DAEC-82FD-E56DF4524B37}"/>
              </a:ext>
            </a:extLst>
          </p:cNvPr>
          <p:cNvSpPr txBox="1">
            <a:spLocks/>
          </p:cNvSpPr>
          <p:nvPr/>
        </p:nvSpPr>
        <p:spPr>
          <a:xfrm>
            <a:off x="-3906" y="0"/>
            <a:ext cx="12195906" cy="729641"/>
          </a:xfrm>
          <a:prstGeom prst="rect">
            <a:avLst/>
          </a:prstGeom>
          <a:solidFill>
            <a:srgbClr val="FFC000"/>
          </a:solidFill>
        </p:spPr>
        <p:txBody>
          <a:bodyPr vert="horz" lIns="91440" tIns="45720" rIns="91440" bIns="45720" rtlCol="0" anchor="ctr">
            <a:norm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dirty="0">
                <a:latin typeface="Times New Roman"/>
                <a:cs typeface="Times New Roman"/>
              </a:rPr>
              <a:t>Mathematics: Sigmoid Kernel Function</a:t>
            </a:r>
            <a:endParaRPr lang="en-US" dirty="0"/>
          </a:p>
        </p:txBody>
      </p:sp>
      <p:sp>
        <p:nvSpPr>
          <p:cNvPr id="9" name="Slide Number Placeholder 3">
            <a:extLst>
              <a:ext uri="{FF2B5EF4-FFF2-40B4-BE49-F238E27FC236}">
                <a16:creationId xmlns:a16="http://schemas.microsoft.com/office/drawing/2014/main" id="{B1F92644-865F-C60E-700C-E7349AAEFE4D}"/>
              </a:ext>
            </a:extLst>
          </p:cNvPr>
          <p:cNvSpPr txBox="1">
            <a:spLocks/>
          </p:cNvSpPr>
          <p:nvPr/>
        </p:nvSpPr>
        <p:spPr>
          <a:xfrm>
            <a:off x="91831" y="6287967"/>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DEBF6B5-A8B6-5742-91AE-8DC29EBB8E42}" type="slidenum">
              <a:rPr lang="en-US" smtClean="0"/>
              <a:pPr/>
              <a:t>19</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6B360879-5278-83F5-CE7F-D9E34F3B8304}"/>
                  </a:ext>
                </a:extLst>
              </p:cNvPr>
              <p:cNvSpPr txBox="1"/>
              <p:nvPr/>
            </p:nvSpPr>
            <p:spPr>
              <a:xfrm>
                <a:off x="4464790" y="2062264"/>
                <a:ext cx="3258513" cy="338554"/>
              </a:xfrm>
              <a:prstGeom prst="rect">
                <a:avLst/>
              </a:prstGeom>
              <a:noFill/>
            </p:spPr>
            <p:txBody>
              <a:bodyPr wrap="square" lIns="0" tIns="0" rIns="0" bIns="0" rtlCol="0">
                <a:spAutoFit/>
              </a:bodyPr>
              <a:lstStyle/>
              <a:p>
                <a:pPr algn="ctr"/>
                <a:r>
                  <a:rPr lang="en-CA" sz="2200" b="0" dirty="0"/>
                  <a:t>f(</a:t>
                </a:r>
                <a14:m>
                  <m:oMath xmlns:m="http://schemas.openxmlformats.org/officeDocument/2006/math">
                    <m:r>
                      <a:rPr lang="en-CA" sz="2200" i="1">
                        <a:latin typeface="Cambria Math" panose="02040503050406030204" pitchFamily="18" charset="0"/>
                      </a:rPr>
                      <m:t>𝑋</m:t>
                    </m:r>
                    <m:r>
                      <a:rPr lang="en-CA" sz="2200" b="0" i="1" smtClean="0">
                        <a:latin typeface="Cambria Math" panose="02040503050406030204" pitchFamily="18" charset="0"/>
                      </a:rPr>
                      <m:t>,</m:t>
                    </m:r>
                    <m:r>
                      <a:rPr lang="en-CA" sz="2200" i="1">
                        <a:latin typeface="Cambria Math" panose="02040503050406030204" pitchFamily="18" charset="0"/>
                      </a:rPr>
                      <m:t>𝑌</m:t>
                    </m:r>
                    <m:r>
                      <a:rPr lang="en-CA" sz="2200" b="0" i="1" smtClean="0">
                        <a:latin typeface="Cambria Math" panose="02040503050406030204" pitchFamily="18" charset="0"/>
                      </a:rPr>
                      <m:t>)=(</m:t>
                    </m:r>
                    <m:sSup>
                      <m:sSupPr>
                        <m:ctrlPr>
                          <a:rPr lang="en-CA" sz="2200" b="0" i="1" smtClean="0">
                            <a:latin typeface="Cambria Math" panose="02040503050406030204" pitchFamily="18" charset="0"/>
                          </a:rPr>
                        </m:ctrlPr>
                      </m:sSupPr>
                      <m:e>
                        <m:r>
                          <a:rPr lang="en-CA" sz="2200" b="0" i="1" smtClean="0">
                            <a:latin typeface="Cambria Math" panose="02040503050406030204" pitchFamily="18" charset="0"/>
                            <a:ea typeface="Cambria Math" panose="02040503050406030204" pitchFamily="18" charset="0"/>
                          </a:rPr>
                          <m:t>𝛼</m:t>
                        </m:r>
                        <m:r>
                          <a:rPr lang="en-CA" sz="2200" b="0" i="1" smtClean="0">
                            <a:latin typeface="Cambria Math" panose="02040503050406030204" pitchFamily="18" charset="0"/>
                            <a:ea typeface="Cambria Math" panose="02040503050406030204" pitchFamily="18" charset="0"/>
                          </a:rPr>
                          <m:t>.</m:t>
                        </m:r>
                        <m:r>
                          <a:rPr lang="en-CA" sz="2200" b="0" i="1" smtClean="0">
                            <a:latin typeface="Cambria Math" panose="02040503050406030204" pitchFamily="18" charset="0"/>
                          </a:rPr>
                          <m:t>𝑋</m:t>
                        </m:r>
                      </m:e>
                      <m:sup>
                        <m:r>
                          <a:rPr lang="en-CA" sz="2200" b="0" i="1" smtClean="0">
                            <a:latin typeface="Cambria Math" panose="02040503050406030204" pitchFamily="18" charset="0"/>
                          </a:rPr>
                          <m:t>𝑇</m:t>
                        </m:r>
                      </m:sup>
                    </m:sSup>
                  </m:oMath>
                </a14:m>
                <a:r>
                  <a:rPr lang="en-CA" sz="2200" dirty="0"/>
                  <a:t>. </a:t>
                </a:r>
                <a14:m>
                  <m:oMath xmlns:m="http://schemas.openxmlformats.org/officeDocument/2006/math">
                    <m:r>
                      <a:rPr lang="en-CA" sz="2200" i="1">
                        <a:latin typeface="Cambria Math" panose="02040503050406030204" pitchFamily="18" charset="0"/>
                      </a:rPr>
                      <m:t>𝑌</m:t>
                    </m:r>
                    <m:r>
                      <a:rPr lang="en-CA" sz="2200" b="0" i="1" smtClean="0">
                        <a:latin typeface="Cambria Math" panose="02040503050406030204" pitchFamily="18" charset="0"/>
                      </a:rPr>
                      <m:t>+</m:t>
                    </m:r>
                    <m:r>
                      <a:rPr lang="en-CA" sz="2200" b="0" i="1" smtClean="0">
                        <a:latin typeface="Cambria Math" panose="02040503050406030204" pitchFamily="18" charset="0"/>
                      </a:rPr>
                      <m:t>𝐶</m:t>
                    </m:r>
                    <m:r>
                      <a:rPr lang="en-CA" sz="2200" b="0" i="1" smtClean="0">
                        <a:latin typeface="Cambria Math" panose="02040503050406030204" pitchFamily="18" charset="0"/>
                      </a:rPr>
                      <m:t>)</m:t>
                    </m:r>
                  </m:oMath>
                </a14:m>
                <a:endParaRPr lang="en-CA" sz="2200" dirty="0"/>
              </a:p>
            </p:txBody>
          </p:sp>
        </mc:Choice>
        <mc:Fallback xmlns="">
          <p:sp>
            <p:nvSpPr>
              <p:cNvPr id="2" name="TextBox 1">
                <a:extLst>
                  <a:ext uri="{FF2B5EF4-FFF2-40B4-BE49-F238E27FC236}">
                    <a16:creationId xmlns:a16="http://schemas.microsoft.com/office/drawing/2014/main" id="{6B360879-5278-83F5-CE7F-D9E34F3B8304}"/>
                  </a:ext>
                </a:extLst>
              </p:cNvPr>
              <p:cNvSpPr txBox="1">
                <a:spLocks noRot="1" noChangeAspect="1" noMove="1" noResize="1" noEditPoints="1" noAdjustHandles="1" noChangeArrowheads="1" noChangeShapeType="1" noTextEdit="1"/>
              </p:cNvSpPr>
              <p:nvPr/>
            </p:nvSpPr>
            <p:spPr>
              <a:xfrm>
                <a:off x="4464790" y="2062264"/>
                <a:ext cx="3258513" cy="338554"/>
              </a:xfrm>
              <a:prstGeom prst="rect">
                <a:avLst/>
              </a:prstGeom>
              <a:blipFill>
                <a:blip r:embed="rId3"/>
                <a:stretch>
                  <a:fillRect t="-25000" b="-48214"/>
                </a:stretch>
              </a:blipFill>
            </p:spPr>
            <p:txBody>
              <a:bodyPr/>
              <a:lstStyle/>
              <a:p>
                <a:r>
                  <a:rPr lang="en-IN">
                    <a:noFill/>
                  </a:rPr>
                  <a:t> </a:t>
                </a:r>
              </a:p>
            </p:txBody>
          </p:sp>
        </mc:Fallback>
      </mc:AlternateContent>
    </p:spTree>
    <p:extLst>
      <p:ext uri="{BB962C8B-B14F-4D97-AF65-F5344CB8AC3E}">
        <p14:creationId xmlns:p14="http://schemas.microsoft.com/office/powerpoint/2010/main" val="25755891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DC24D40-E983-5BD9-9D32-F8C8F01811E3}"/>
              </a:ext>
            </a:extLst>
          </p:cNvPr>
          <p:cNvSpPr>
            <a:spLocks noGrp="1"/>
          </p:cNvSpPr>
          <p:nvPr>
            <p:ph idx="1"/>
          </p:nvPr>
        </p:nvSpPr>
        <p:spPr>
          <a:xfrm>
            <a:off x="847969" y="819394"/>
            <a:ext cx="10515600" cy="5298954"/>
          </a:xfrm>
        </p:spPr>
        <p:txBody>
          <a:bodyPr vert="horz" lIns="91440" tIns="45720" rIns="91440" bIns="45720" rtlCol="0" anchor="t">
            <a:normAutofit/>
          </a:bodyPr>
          <a:lstStyle/>
          <a:p>
            <a:pPr marL="514350" indent="-514350">
              <a:buFont typeface="Courier New" panose="020B0604020202020204" pitchFamily="34" charset="0"/>
              <a:buChar char="o"/>
            </a:pPr>
            <a:r>
              <a:rPr lang="en-US" b="1">
                <a:latin typeface="Times New Roman"/>
                <a:cs typeface="Calibri" panose="020F0502020204030204"/>
              </a:rPr>
              <a:t>Introduction</a:t>
            </a:r>
            <a:endParaRPr lang="en-US">
              <a:latin typeface="Times New Roman"/>
              <a:cs typeface="Calibri" panose="020F0502020204030204"/>
            </a:endParaRPr>
          </a:p>
          <a:p>
            <a:pPr marL="1142365" lvl="2" indent="-227965"/>
            <a:r>
              <a:rPr lang="en-US">
                <a:latin typeface="Times New Roman"/>
                <a:cs typeface="Times New Roman"/>
              </a:rPr>
              <a:t>Types of SVM</a:t>
            </a:r>
          </a:p>
          <a:p>
            <a:pPr marL="1142365" lvl="2" indent="-227965"/>
            <a:r>
              <a:rPr lang="en-US">
                <a:latin typeface="Times New Roman"/>
                <a:cs typeface="Times New Roman"/>
              </a:rPr>
              <a:t>Important Terminologies</a:t>
            </a:r>
          </a:p>
          <a:p>
            <a:pPr marL="1142365" lvl="2" indent="-227965"/>
            <a:r>
              <a:rPr lang="en-US">
                <a:latin typeface="Times New Roman"/>
                <a:cs typeface="Times New Roman"/>
              </a:rPr>
              <a:t>Working of Non-Linear SVMs</a:t>
            </a:r>
          </a:p>
          <a:p>
            <a:pPr marL="514350" indent="-514350">
              <a:buFont typeface="Courier New" panose="020B0604020202020204" pitchFamily="34" charset="0"/>
              <a:buChar char="o"/>
            </a:pPr>
            <a:r>
              <a:rPr lang="en-US" b="1">
                <a:latin typeface="Times New Roman"/>
                <a:cs typeface="Times New Roman"/>
              </a:rPr>
              <a:t>Mathematics</a:t>
            </a:r>
          </a:p>
          <a:p>
            <a:pPr marL="1142365" lvl="2" indent="-227965"/>
            <a:r>
              <a:rPr lang="en-US">
                <a:latin typeface="Times New Roman"/>
                <a:cs typeface="Times New Roman"/>
              </a:rPr>
              <a:t>Mathematics Behind Kernels</a:t>
            </a:r>
            <a:endParaRPr lang="en-US" b="1">
              <a:latin typeface="Times New Roman"/>
              <a:cs typeface="Times New Roman"/>
            </a:endParaRPr>
          </a:p>
          <a:p>
            <a:pPr marL="1142365" lvl="2" indent="-227965"/>
            <a:r>
              <a:rPr lang="en-US">
                <a:latin typeface="Times New Roman"/>
                <a:cs typeface="Times New Roman"/>
              </a:rPr>
              <a:t>Numerical Example</a:t>
            </a:r>
          </a:p>
          <a:p>
            <a:pPr marL="1142365" lvl="2" indent="-227965"/>
            <a:r>
              <a:rPr lang="en-US">
                <a:latin typeface="Times New Roman"/>
                <a:cs typeface="Times New Roman"/>
              </a:rPr>
              <a:t>Evaluation Metrics</a:t>
            </a:r>
          </a:p>
          <a:p>
            <a:pPr marL="514350" indent="-514350">
              <a:buFont typeface="Courier New" panose="020B0604020202020204" pitchFamily="34" charset="0"/>
              <a:buChar char="o"/>
            </a:pPr>
            <a:r>
              <a:rPr lang="en-US" b="1">
                <a:latin typeface="Times New Roman"/>
                <a:cs typeface="Times New Roman"/>
              </a:rPr>
              <a:t>Implementation</a:t>
            </a:r>
          </a:p>
          <a:p>
            <a:pPr marL="914400" lvl="2" indent="286385"/>
            <a:r>
              <a:rPr lang="en-US">
                <a:latin typeface="Times New Roman"/>
                <a:cs typeface="Times New Roman"/>
              </a:rPr>
              <a:t>Applications</a:t>
            </a:r>
            <a:endParaRPr lang="en-US">
              <a:latin typeface="Calibri"/>
              <a:cs typeface="Calibri"/>
            </a:endParaRPr>
          </a:p>
          <a:p>
            <a:pPr marL="914400" lvl="2" indent="286385"/>
            <a:r>
              <a:rPr lang="en-US">
                <a:latin typeface="Times New Roman"/>
                <a:cs typeface="Times New Roman"/>
              </a:rPr>
              <a:t>Example</a:t>
            </a:r>
            <a:endParaRPr lang="en-US">
              <a:latin typeface="Calibri"/>
              <a:cs typeface="Calibri"/>
            </a:endParaRPr>
          </a:p>
          <a:p>
            <a:pPr marL="914400" lvl="2" indent="286385"/>
            <a:r>
              <a:rPr lang="en-US">
                <a:latin typeface="Times New Roman"/>
                <a:cs typeface="Times New Roman"/>
              </a:rPr>
              <a:t>Advantage and Limitations</a:t>
            </a:r>
            <a:endParaRPr lang="en-US">
              <a:latin typeface="Calibri"/>
              <a:cs typeface="Calibri"/>
            </a:endParaRPr>
          </a:p>
          <a:p>
            <a:pPr marL="914400" lvl="2" indent="286385"/>
            <a:r>
              <a:rPr lang="en-US">
                <a:latin typeface="Times New Roman"/>
                <a:cs typeface="Times New Roman"/>
              </a:rPr>
              <a:t>Overcoming Limitations</a:t>
            </a:r>
            <a:endParaRPr lang="en-US">
              <a:latin typeface="Calibri"/>
              <a:cs typeface="Calibri"/>
            </a:endParaRPr>
          </a:p>
          <a:p>
            <a:pPr marL="685165" lvl="1" indent="-227965"/>
            <a:endParaRPr lang="en-US">
              <a:latin typeface="Times New Roman"/>
              <a:cs typeface="Calibri" panose="020F0502020204030204"/>
            </a:endParaRPr>
          </a:p>
          <a:p>
            <a:pPr marL="685165" lvl="1" indent="-227965"/>
            <a:endParaRPr lang="en-US">
              <a:latin typeface="Times New Roman"/>
              <a:cs typeface="Calibri" panose="020F0502020204030204"/>
            </a:endParaRPr>
          </a:p>
          <a:p>
            <a:pPr marL="971550" lvl="1" indent="-514350">
              <a:buAutoNum type="arabicPeriod"/>
            </a:pPr>
            <a:endParaRPr lang="en-US">
              <a:latin typeface="Times New Roman"/>
              <a:cs typeface="Calibri" panose="020F0502020204030204"/>
            </a:endParaRPr>
          </a:p>
          <a:p>
            <a:pPr marL="514350" indent="-514350">
              <a:buAutoNum type="arabicPeriod"/>
            </a:pPr>
            <a:endParaRPr lang="en-US" sz="2400">
              <a:latin typeface="Times New Roman"/>
              <a:cs typeface="Calibri" panose="020F0502020204030204"/>
            </a:endParaRPr>
          </a:p>
        </p:txBody>
      </p:sp>
      <p:sp>
        <p:nvSpPr>
          <p:cNvPr id="9" name="Title 1">
            <a:extLst>
              <a:ext uri="{FF2B5EF4-FFF2-40B4-BE49-F238E27FC236}">
                <a16:creationId xmlns:a16="http://schemas.microsoft.com/office/drawing/2014/main" id="{EF7254A7-7F02-9BC3-6AE4-7067BDD1246C}"/>
              </a:ext>
            </a:extLst>
          </p:cNvPr>
          <p:cNvSpPr txBox="1">
            <a:spLocks/>
          </p:cNvSpPr>
          <p:nvPr/>
        </p:nvSpPr>
        <p:spPr>
          <a:xfrm>
            <a:off x="-365" y="3663"/>
            <a:ext cx="12195906" cy="729641"/>
          </a:xfrm>
          <a:prstGeom prst="rect">
            <a:avLst/>
          </a:prstGeom>
          <a:solidFill>
            <a:srgbClr val="FFC000"/>
          </a:solidFill>
        </p:spPr>
        <p:txBody>
          <a:bodyPr vert="horz" lIns="91440" tIns="45720" rIns="91440" bIns="45720" rtlCol="0" anchor="ctr">
            <a:norm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a:latin typeface="Times New Roman"/>
                <a:cs typeface="Calibri Light"/>
              </a:rPr>
              <a:t>Table of Contents</a:t>
            </a:r>
            <a:endParaRPr lang="en-US" sz="3200">
              <a:cs typeface="Calibri Light"/>
            </a:endParaRPr>
          </a:p>
        </p:txBody>
      </p:sp>
      <p:sp>
        <p:nvSpPr>
          <p:cNvPr id="13" name="Slide Number Placeholder 3">
            <a:extLst>
              <a:ext uri="{FF2B5EF4-FFF2-40B4-BE49-F238E27FC236}">
                <a16:creationId xmlns:a16="http://schemas.microsoft.com/office/drawing/2014/main" id="{C8F9A6D6-3679-B362-BFC7-FE69F4AD1ADF}"/>
              </a:ext>
            </a:extLst>
          </p:cNvPr>
          <p:cNvSpPr txBox="1">
            <a:spLocks/>
          </p:cNvSpPr>
          <p:nvPr/>
        </p:nvSpPr>
        <p:spPr>
          <a:xfrm>
            <a:off x="91831" y="6287967"/>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DEBF6B5-A8B6-5742-91AE-8DC29EBB8E42}" type="slidenum">
              <a:rPr lang="en-US" smtClean="0"/>
              <a:pPr/>
              <a:t>2</a:t>
            </a:fld>
            <a:endParaRPr lang="en-US"/>
          </a:p>
        </p:txBody>
      </p:sp>
    </p:spTree>
    <p:extLst>
      <p:ext uri="{BB962C8B-B14F-4D97-AF65-F5344CB8AC3E}">
        <p14:creationId xmlns:p14="http://schemas.microsoft.com/office/powerpoint/2010/main" val="29646608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2F79052-92E5-AA17-BEE7-2C70D622489D}"/>
              </a:ext>
            </a:extLst>
          </p:cNvPr>
          <p:cNvSpPr txBox="1"/>
          <p:nvPr/>
        </p:nvSpPr>
        <p:spPr>
          <a:xfrm>
            <a:off x="1471849" y="4366418"/>
            <a:ext cx="9662984" cy="1015663"/>
          </a:xfrm>
          <a:prstGeom prst="rect">
            <a:avLst/>
          </a:prstGeom>
          <a:noFill/>
        </p:spPr>
        <p:txBody>
          <a:bodyPr wrap="square" lIns="91440" tIns="45720" rIns="91440" bIns="45720" anchor="t">
            <a:spAutoFit/>
          </a:bodyPr>
          <a:lstStyle/>
          <a:p>
            <a:pPr marL="285750" indent="-285750">
              <a:buFont typeface="Arial" panose="020B0604020202020204" pitchFamily="34" charset="0"/>
              <a:buChar char="•"/>
            </a:pPr>
            <a:r>
              <a:rPr lang="en-CA" sz="2000" dirty="0">
                <a:latin typeface="Times New Roman"/>
                <a:cs typeface="Times New Roman"/>
              </a:rPr>
              <a:t>In nonlinear SVMs, a kernel function (e.g., RBF, polynomial) indicates data to a higher-dimensional space for linear separation. </a:t>
            </a:r>
          </a:p>
          <a:p>
            <a:pPr marL="285750" indent="-285750">
              <a:buFont typeface="Arial" panose="020B0604020202020204" pitchFamily="34" charset="0"/>
              <a:buChar char="•"/>
            </a:pPr>
            <a:r>
              <a:rPr lang="en-CA" sz="2000" dirty="0">
                <a:latin typeface="Times New Roman"/>
                <a:cs typeface="Times New Roman"/>
              </a:rPr>
              <a:t>The hinge loss and penalty term operate in this transformed area. </a:t>
            </a:r>
          </a:p>
        </p:txBody>
      </p:sp>
      <p:sp>
        <p:nvSpPr>
          <p:cNvPr id="6" name="TextBox 5">
            <a:extLst>
              <a:ext uri="{FF2B5EF4-FFF2-40B4-BE49-F238E27FC236}">
                <a16:creationId xmlns:a16="http://schemas.microsoft.com/office/drawing/2014/main" id="{C94CCCCF-98E2-2AF2-A8C7-58BBF94A5629}"/>
              </a:ext>
            </a:extLst>
          </p:cNvPr>
          <p:cNvSpPr txBox="1"/>
          <p:nvPr/>
        </p:nvSpPr>
        <p:spPr>
          <a:xfrm>
            <a:off x="645413" y="1273959"/>
            <a:ext cx="5657928" cy="2554545"/>
          </a:xfrm>
          <a:prstGeom prst="rect">
            <a:avLst/>
          </a:prstGeom>
          <a:noFill/>
        </p:spPr>
        <p:txBody>
          <a:bodyPr wrap="square" lIns="91440" tIns="45720" rIns="91440" bIns="45720" anchor="t">
            <a:spAutoFit/>
          </a:bodyPr>
          <a:lstStyle/>
          <a:p>
            <a:pPr marL="285750" indent="-285750">
              <a:buFont typeface="Wingdings"/>
              <a:buChar char="Ø"/>
            </a:pPr>
            <a:r>
              <a:rPr lang="en-CA" sz="2000" dirty="0">
                <a:latin typeface="Times New Roman"/>
                <a:cs typeface="Times New Roman"/>
              </a:rPr>
              <a:t>Hinge Loss (Loss Function):</a:t>
            </a:r>
            <a:endParaRPr lang="en-US" sz="2000" dirty="0">
              <a:latin typeface="Times New Roman"/>
              <a:cs typeface="Calibri" panose="020F0502020204030204"/>
            </a:endParaRPr>
          </a:p>
          <a:p>
            <a:pPr marL="742950" lvl="1" indent="-285750">
              <a:buFont typeface="Wingdings"/>
              <a:buChar char="Ø"/>
            </a:pPr>
            <a:r>
              <a:rPr lang="en-CA" sz="2000" dirty="0">
                <a:latin typeface="Times New Roman"/>
                <a:cs typeface="Times New Roman"/>
              </a:rPr>
              <a:t>Measures classification performance in SVM.</a:t>
            </a:r>
          </a:p>
          <a:p>
            <a:pPr marL="742950" lvl="1" indent="-285750">
              <a:buFont typeface="Wingdings"/>
              <a:buChar char="Ø"/>
            </a:pPr>
            <a:r>
              <a:rPr lang="en-CA" sz="2000" dirty="0">
                <a:latin typeface="Times New Roman"/>
                <a:cs typeface="Times New Roman"/>
              </a:rPr>
              <a:t>Encourages a wide margin between different classes.</a:t>
            </a:r>
          </a:p>
          <a:p>
            <a:pPr marL="285750" indent="-285750">
              <a:buFont typeface="Wingdings"/>
              <a:buChar char="Ø"/>
            </a:pPr>
            <a:endParaRPr lang="en-CA" sz="2000" dirty="0">
              <a:latin typeface="Times New Roman"/>
              <a:cs typeface="Times New Roman"/>
            </a:endParaRPr>
          </a:p>
          <a:p>
            <a:pPr marL="285750" indent="-285750">
              <a:buFont typeface="Wingdings"/>
              <a:buChar char="Ø"/>
            </a:pPr>
            <a:r>
              <a:rPr lang="en-CA" sz="2000" dirty="0">
                <a:latin typeface="Times New Roman"/>
                <a:cs typeface="Times New Roman"/>
              </a:rPr>
              <a:t>Hinge Loss = max(0, 1 - y*f(x))</a:t>
            </a:r>
          </a:p>
          <a:p>
            <a:pPr marL="742950" lvl="1" indent="-285750">
              <a:buFont typeface="Wingdings"/>
              <a:buChar char="Ø"/>
            </a:pPr>
            <a:r>
              <a:rPr lang="en-CA" sz="2000" dirty="0">
                <a:latin typeface="Times New Roman"/>
                <a:cs typeface="Times New Roman"/>
              </a:rPr>
              <a:t>y is the true label.</a:t>
            </a:r>
          </a:p>
          <a:p>
            <a:pPr marL="742950" lvl="1" indent="-285750">
              <a:buFont typeface="Wingdings"/>
              <a:buChar char="Ø"/>
            </a:pPr>
            <a:r>
              <a:rPr lang="en-CA" sz="2000" dirty="0">
                <a:latin typeface="Times New Roman"/>
                <a:cs typeface="Times New Roman"/>
              </a:rPr>
              <a:t>f(x) is the model's prediction.</a:t>
            </a:r>
          </a:p>
        </p:txBody>
      </p:sp>
      <p:sp>
        <p:nvSpPr>
          <p:cNvPr id="5" name="Title 1">
            <a:extLst>
              <a:ext uri="{FF2B5EF4-FFF2-40B4-BE49-F238E27FC236}">
                <a16:creationId xmlns:a16="http://schemas.microsoft.com/office/drawing/2014/main" id="{038A0E82-B6FF-F843-F845-9521176A4942}"/>
              </a:ext>
            </a:extLst>
          </p:cNvPr>
          <p:cNvSpPr txBox="1">
            <a:spLocks/>
          </p:cNvSpPr>
          <p:nvPr/>
        </p:nvSpPr>
        <p:spPr>
          <a:xfrm>
            <a:off x="-365" y="3663"/>
            <a:ext cx="12195906" cy="729641"/>
          </a:xfrm>
          <a:prstGeom prst="rect">
            <a:avLst/>
          </a:prstGeom>
          <a:solidFill>
            <a:srgbClr val="FFC000"/>
          </a:solidFill>
        </p:spPr>
        <p:txBody>
          <a:bodyPr vert="horz" lIns="91440" tIns="45720" rIns="91440" bIns="45720" rtlCol="0" anchor="ctr">
            <a:norm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dirty="0">
                <a:latin typeface="Times New Roman"/>
                <a:cs typeface="Times New Roman"/>
              </a:rPr>
              <a:t>Evaluation Metrics</a:t>
            </a:r>
            <a:endParaRPr lang="en-US" dirty="0"/>
          </a:p>
        </p:txBody>
      </p:sp>
      <p:sp>
        <p:nvSpPr>
          <p:cNvPr id="8" name="Slide Number Placeholder 3">
            <a:extLst>
              <a:ext uri="{FF2B5EF4-FFF2-40B4-BE49-F238E27FC236}">
                <a16:creationId xmlns:a16="http://schemas.microsoft.com/office/drawing/2014/main" id="{97BBED41-862B-A295-C479-096311B45F36}"/>
              </a:ext>
            </a:extLst>
          </p:cNvPr>
          <p:cNvSpPr txBox="1">
            <a:spLocks/>
          </p:cNvSpPr>
          <p:nvPr/>
        </p:nvSpPr>
        <p:spPr>
          <a:xfrm>
            <a:off x="91831" y="6287967"/>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DEBF6B5-A8B6-5742-91AE-8DC29EBB8E42}" type="slidenum">
              <a:rPr lang="en-US" smtClean="0"/>
              <a:pPr/>
              <a:t>20</a:t>
            </a:fld>
            <a:endParaRPr lang="en-US"/>
          </a:p>
        </p:txBody>
      </p:sp>
      <p:sp>
        <p:nvSpPr>
          <p:cNvPr id="2" name="TextBox 1">
            <a:extLst>
              <a:ext uri="{FF2B5EF4-FFF2-40B4-BE49-F238E27FC236}">
                <a16:creationId xmlns:a16="http://schemas.microsoft.com/office/drawing/2014/main" id="{96A6FD7A-1C32-B9D5-DE51-DACEDF6CA08A}"/>
              </a:ext>
            </a:extLst>
          </p:cNvPr>
          <p:cNvSpPr txBox="1"/>
          <p:nvPr/>
        </p:nvSpPr>
        <p:spPr>
          <a:xfrm>
            <a:off x="6303341" y="1271218"/>
            <a:ext cx="5549144" cy="2554545"/>
          </a:xfrm>
          <a:prstGeom prst="rect">
            <a:avLst/>
          </a:prstGeom>
          <a:noFill/>
        </p:spPr>
        <p:txBody>
          <a:bodyPr wrap="square" lIns="91440" tIns="45720" rIns="91440" bIns="45720" anchor="t">
            <a:spAutoFit/>
          </a:bodyPr>
          <a:lstStyle/>
          <a:p>
            <a:pPr marL="285750" indent="-285750">
              <a:buFont typeface="Wingdings"/>
              <a:buChar char="Ø"/>
            </a:pPr>
            <a:r>
              <a:rPr lang="en-CA" sz="2000" dirty="0">
                <a:latin typeface="Times New Roman"/>
                <a:cs typeface="Times New Roman"/>
              </a:rPr>
              <a:t>Penalty Term (Regularization):</a:t>
            </a:r>
          </a:p>
          <a:p>
            <a:pPr marL="742950" lvl="1" indent="-285750">
              <a:buFont typeface="Wingdings"/>
              <a:buChar char="Ø"/>
            </a:pPr>
            <a:r>
              <a:rPr lang="en-CA" sz="2000" dirty="0">
                <a:latin typeface="Times New Roman"/>
                <a:cs typeface="Times New Roman"/>
              </a:rPr>
              <a:t> Control overfitting.</a:t>
            </a:r>
          </a:p>
          <a:p>
            <a:pPr marL="742950" lvl="1" indent="-285750">
              <a:buFont typeface="Wingdings"/>
              <a:buChar char="Ø"/>
            </a:pPr>
            <a:r>
              <a:rPr lang="en-CA" sz="2000" dirty="0">
                <a:latin typeface="Times New Roman"/>
                <a:cs typeface="Times New Roman"/>
              </a:rPr>
              <a:t>Adjusted by hyperparameter C.</a:t>
            </a:r>
          </a:p>
          <a:p>
            <a:pPr lvl="1"/>
            <a:br>
              <a:rPr lang="en-CA" sz="2000" dirty="0">
                <a:latin typeface="Times New Roman"/>
                <a:cs typeface="Times New Roman"/>
              </a:rPr>
            </a:br>
            <a:endParaRPr lang="en-CA" sz="2000" dirty="0">
              <a:latin typeface="Times New Roman"/>
              <a:cs typeface="Times New Roman"/>
            </a:endParaRPr>
          </a:p>
          <a:p>
            <a:pPr marL="285750" indent="-285750">
              <a:buFont typeface="Wingdings"/>
              <a:buChar char="Ø"/>
            </a:pPr>
            <a:r>
              <a:rPr lang="en-CA" sz="2000" dirty="0">
                <a:latin typeface="Times New Roman"/>
                <a:cs typeface="Times New Roman"/>
              </a:rPr>
              <a:t>Cost = Hinge Loss + C * Regularization Term</a:t>
            </a:r>
          </a:p>
          <a:p>
            <a:pPr marL="742950" lvl="1" indent="-285750">
              <a:buFont typeface="Wingdings"/>
              <a:buChar char="Ø"/>
            </a:pPr>
            <a:r>
              <a:rPr lang="en-US" sz="2000" dirty="0">
                <a:latin typeface="Times New Roman"/>
                <a:cs typeface="Times New Roman"/>
              </a:rPr>
              <a:t>C = Controls balance between margin and classification errors</a:t>
            </a:r>
            <a:endParaRPr lang="en-CA" sz="2000" dirty="0">
              <a:latin typeface="Times New Roman"/>
              <a:cs typeface="Times New Roman"/>
            </a:endParaRPr>
          </a:p>
        </p:txBody>
      </p:sp>
    </p:spTree>
    <p:extLst>
      <p:ext uri="{BB962C8B-B14F-4D97-AF65-F5344CB8AC3E}">
        <p14:creationId xmlns:p14="http://schemas.microsoft.com/office/powerpoint/2010/main" val="36174262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05C2F42-CDD7-A7BA-23CA-F529CB02793B}"/>
              </a:ext>
            </a:extLst>
          </p:cNvPr>
          <p:cNvSpPr txBox="1"/>
          <p:nvPr/>
        </p:nvSpPr>
        <p:spPr>
          <a:xfrm>
            <a:off x="635304" y="957591"/>
            <a:ext cx="7521934" cy="461665"/>
          </a:xfrm>
          <a:prstGeom prst="rect">
            <a:avLst/>
          </a:prstGeom>
          <a:noFill/>
        </p:spPr>
        <p:txBody>
          <a:bodyPr wrap="square" lIns="91440" tIns="45720" rIns="91440" bIns="45720" rtlCol="0" anchor="t">
            <a:spAutoFit/>
          </a:bodyPr>
          <a:lstStyle/>
          <a:p>
            <a:r>
              <a:rPr lang="en-US" sz="2400" b="1" i="0" dirty="0">
                <a:solidFill>
                  <a:srgbClr val="242424"/>
                </a:solidFill>
                <a:effectLst/>
                <a:latin typeface="Times New Roman"/>
                <a:cs typeface="Times New Roman"/>
              </a:rPr>
              <a:t>Numerical example for Non-Linear SVM:</a:t>
            </a:r>
            <a:endParaRPr lang="en-CA" sz="2400" dirty="0">
              <a:latin typeface="Times New Roman"/>
              <a:cs typeface="Times New Roman"/>
            </a:endParaRPr>
          </a:p>
        </p:txBody>
      </p:sp>
      <p:sp>
        <p:nvSpPr>
          <p:cNvPr id="11" name="TextBox 10">
            <a:extLst>
              <a:ext uri="{FF2B5EF4-FFF2-40B4-BE49-F238E27FC236}">
                <a16:creationId xmlns:a16="http://schemas.microsoft.com/office/drawing/2014/main" id="{714A81C4-902A-6E78-E787-59D9804B10AE}"/>
              </a:ext>
            </a:extLst>
          </p:cNvPr>
          <p:cNvSpPr txBox="1"/>
          <p:nvPr/>
        </p:nvSpPr>
        <p:spPr>
          <a:xfrm>
            <a:off x="889118" y="3799602"/>
            <a:ext cx="5849307" cy="430887"/>
          </a:xfrm>
          <a:prstGeom prst="rect">
            <a:avLst/>
          </a:prstGeom>
          <a:noFill/>
        </p:spPr>
        <p:txBody>
          <a:bodyPr wrap="square" lIns="91440" tIns="45720" rIns="91440" bIns="45720" rtlCol="0" anchor="t">
            <a:spAutoFit/>
          </a:bodyPr>
          <a:lstStyle/>
          <a:p>
            <a:pPr marL="285750" indent="-285750">
              <a:buFont typeface="Arial" panose="020B0604020202020204" pitchFamily="34" charset="0"/>
              <a:buChar char="•"/>
            </a:pPr>
            <a:r>
              <a:rPr lang="en-CA" sz="2200" dirty="0">
                <a:latin typeface="Times New Roman"/>
                <a:cs typeface="Times New Roman"/>
              </a:rPr>
              <a:t>And negatively labelled data points below:</a:t>
            </a:r>
          </a:p>
        </p:txBody>
      </p:sp>
      <p:sp>
        <p:nvSpPr>
          <p:cNvPr id="5" name="TextBox 4">
            <a:extLst>
              <a:ext uri="{FF2B5EF4-FFF2-40B4-BE49-F238E27FC236}">
                <a16:creationId xmlns:a16="http://schemas.microsoft.com/office/drawing/2014/main" id="{57D412DF-BA29-E97C-A086-3E7EBF076F4D}"/>
              </a:ext>
            </a:extLst>
          </p:cNvPr>
          <p:cNvSpPr txBox="1"/>
          <p:nvPr/>
        </p:nvSpPr>
        <p:spPr>
          <a:xfrm>
            <a:off x="889118" y="1500574"/>
            <a:ext cx="9760125" cy="430887"/>
          </a:xfrm>
          <a:prstGeom prst="rect">
            <a:avLst/>
          </a:prstGeom>
          <a:noFill/>
        </p:spPr>
        <p:txBody>
          <a:bodyPr wrap="square" lIns="91440" tIns="45720" rIns="91440" bIns="45720" anchor="t">
            <a:spAutoFit/>
          </a:bodyPr>
          <a:lstStyle/>
          <a:p>
            <a:pPr marL="285750" indent="-285750">
              <a:buFont typeface="Arial" panose="020B0604020202020204" pitchFamily="34" charset="0"/>
              <a:buChar char="•"/>
            </a:pPr>
            <a:r>
              <a:rPr lang="en-US" sz="2200" dirty="0">
                <a:latin typeface="Times New Roman"/>
                <a:cs typeface="Times New Roman"/>
              </a:rPr>
              <a:t>Let's suppose we are provided with the positively labelled data points below:</a:t>
            </a:r>
            <a:endParaRPr lang="en-CA" sz="2200" dirty="0">
              <a:latin typeface="Times New Roman"/>
              <a:cs typeface="Times New Roman"/>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462E5F5-F544-58D8-D964-BCD116AD666E}"/>
                  </a:ext>
                </a:extLst>
              </p:cNvPr>
              <p:cNvSpPr txBox="1"/>
              <p:nvPr/>
            </p:nvSpPr>
            <p:spPr>
              <a:xfrm>
                <a:off x="4396271" y="2126537"/>
                <a:ext cx="3399457" cy="61343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CA" sz="2400" i="1" smtClean="0">
                              <a:solidFill>
                                <a:schemeClr val="tx1"/>
                              </a:solidFill>
                              <a:latin typeface="Cambria Math" panose="02040503050406030204" pitchFamily="18" charset="0"/>
                            </a:rPr>
                          </m:ctrlPr>
                        </m:dPr>
                        <m:e>
                          <m:d>
                            <m:dPr>
                              <m:ctrlPr>
                                <a:rPr lang="en-CA" sz="2400" i="1">
                                  <a:solidFill>
                                    <a:schemeClr val="tx1"/>
                                  </a:solidFill>
                                  <a:latin typeface="Cambria Math" panose="02040503050406030204" pitchFamily="18" charset="0"/>
                                </a:rPr>
                              </m:ctrlPr>
                            </m:dPr>
                            <m:e>
                              <m:m>
                                <m:mPr>
                                  <m:plcHide m:val="on"/>
                                  <m:mcs>
                                    <m:mc>
                                      <m:mcPr>
                                        <m:count m:val="1"/>
                                        <m:mcJc m:val="center"/>
                                      </m:mcPr>
                                    </m:mc>
                                  </m:mcs>
                                  <m:ctrlPr>
                                    <a:rPr lang="en-CA" sz="2400" i="1">
                                      <a:solidFill>
                                        <a:schemeClr val="tx1"/>
                                      </a:solidFill>
                                      <a:latin typeface="Cambria Math" panose="02040503050406030204" pitchFamily="18" charset="0"/>
                                    </a:rPr>
                                  </m:ctrlPr>
                                </m:mPr>
                                <m:mr>
                                  <m:e>
                                    <m:r>
                                      <a:rPr lang="en-CA" sz="2400">
                                        <a:solidFill>
                                          <a:schemeClr val="tx1"/>
                                        </a:solidFill>
                                        <a:latin typeface="Cambria Math" panose="02040503050406030204" pitchFamily="18" charset="0"/>
                                      </a:rPr>
                                      <m:t>2</m:t>
                                    </m:r>
                                  </m:e>
                                </m:mr>
                                <m:mr>
                                  <m:e>
                                    <m:r>
                                      <a:rPr lang="en-CA" sz="2400" i="0">
                                        <a:solidFill>
                                          <a:schemeClr val="tx1"/>
                                        </a:solidFill>
                                        <a:latin typeface="Cambria Math" panose="02040503050406030204" pitchFamily="18" charset="0"/>
                                      </a:rPr>
                                      <m:t>2</m:t>
                                    </m:r>
                                  </m:e>
                                </m:mr>
                              </m:m>
                            </m:e>
                          </m:d>
                          <m:r>
                            <a:rPr lang="en-CA" sz="2400" i="0">
                              <a:solidFill>
                                <a:schemeClr val="tx1"/>
                              </a:solidFill>
                              <a:latin typeface="Cambria Math" panose="02040503050406030204" pitchFamily="18" charset="0"/>
                            </a:rPr>
                            <m:t>,</m:t>
                          </m:r>
                          <m:d>
                            <m:dPr>
                              <m:ctrlPr>
                                <a:rPr lang="en-CA" sz="2400" i="1">
                                  <a:solidFill>
                                    <a:schemeClr val="tx1"/>
                                  </a:solidFill>
                                  <a:latin typeface="Cambria Math" panose="02040503050406030204" pitchFamily="18" charset="0"/>
                                </a:rPr>
                              </m:ctrlPr>
                            </m:dPr>
                            <m:e>
                              <m:m>
                                <m:mPr>
                                  <m:plcHide m:val="on"/>
                                  <m:mcs>
                                    <m:mc>
                                      <m:mcPr>
                                        <m:count m:val="1"/>
                                        <m:mcJc m:val="center"/>
                                      </m:mcPr>
                                    </m:mc>
                                  </m:mcs>
                                  <m:ctrlPr>
                                    <a:rPr lang="en-CA" sz="2400" i="1">
                                      <a:solidFill>
                                        <a:schemeClr val="tx1"/>
                                      </a:solidFill>
                                      <a:latin typeface="Cambria Math" panose="02040503050406030204" pitchFamily="18" charset="0"/>
                                    </a:rPr>
                                  </m:ctrlPr>
                                </m:mPr>
                                <m:mr>
                                  <m:e>
                                    <m:r>
                                      <a:rPr lang="en-CA" sz="2400" i="0">
                                        <a:solidFill>
                                          <a:schemeClr val="tx1"/>
                                        </a:solidFill>
                                        <a:latin typeface="Cambria Math" panose="02040503050406030204" pitchFamily="18" charset="0"/>
                                      </a:rPr>
                                      <m:t>2</m:t>
                                    </m:r>
                                  </m:e>
                                </m:mr>
                                <m:mr>
                                  <m:e>
                                    <m:r>
                                      <a:rPr lang="en-CA" sz="2400" i="0">
                                        <a:solidFill>
                                          <a:schemeClr val="tx1"/>
                                        </a:solidFill>
                                        <a:latin typeface="Cambria Math" panose="02040503050406030204" pitchFamily="18" charset="0"/>
                                      </a:rPr>
                                      <m:t>−2</m:t>
                                    </m:r>
                                  </m:e>
                                </m:mr>
                              </m:m>
                            </m:e>
                          </m:d>
                          <m:r>
                            <a:rPr lang="en-CA" sz="2400" i="0">
                              <a:solidFill>
                                <a:schemeClr val="tx1"/>
                              </a:solidFill>
                              <a:latin typeface="Cambria Math" panose="02040503050406030204" pitchFamily="18" charset="0"/>
                            </a:rPr>
                            <m:t>,</m:t>
                          </m:r>
                          <m:d>
                            <m:dPr>
                              <m:ctrlPr>
                                <a:rPr lang="en-CA" sz="2400" i="1">
                                  <a:solidFill>
                                    <a:schemeClr val="tx1"/>
                                  </a:solidFill>
                                  <a:latin typeface="Cambria Math" panose="02040503050406030204" pitchFamily="18" charset="0"/>
                                </a:rPr>
                              </m:ctrlPr>
                            </m:dPr>
                            <m:e>
                              <m:m>
                                <m:mPr>
                                  <m:plcHide m:val="on"/>
                                  <m:mcs>
                                    <m:mc>
                                      <m:mcPr>
                                        <m:count m:val="1"/>
                                        <m:mcJc m:val="center"/>
                                      </m:mcPr>
                                    </m:mc>
                                  </m:mcs>
                                  <m:ctrlPr>
                                    <a:rPr lang="en-CA" sz="2400" i="1">
                                      <a:solidFill>
                                        <a:schemeClr val="tx1"/>
                                      </a:solidFill>
                                      <a:latin typeface="Cambria Math" panose="02040503050406030204" pitchFamily="18" charset="0"/>
                                    </a:rPr>
                                  </m:ctrlPr>
                                </m:mPr>
                                <m:mr>
                                  <m:e>
                                    <m:r>
                                      <a:rPr lang="en-CA" sz="2400" i="0">
                                        <a:solidFill>
                                          <a:schemeClr val="tx1"/>
                                        </a:solidFill>
                                        <a:latin typeface="Cambria Math" panose="02040503050406030204" pitchFamily="18" charset="0"/>
                                      </a:rPr>
                                      <m:t>−2</m:t>
                                    </m:r>
                                  </m:e>
                                </m:mr>
                                <m:mr>
                                  <m:e>
                                    <m:r>
                                      <a:rPr lang="en-CA" sz="2400" i="0">
                                        <a:solidFill>
                                          <a:schemeClr val="tx1"/>
                                        </a:solidFill>
                                        <a:latin typeface="Cambria Math" panose="02040503050406030204" pitchFamily="18" charset="0"/>
                                      </a:rPr>
                                      <m:t>−2</m:t>
                                    </m:r>
                                  </m:e>
                                </m:mr>
                              </m:m>
                            </m:e>
                          </m:d>
                          <m:r>
                            <a:rPr lang="en-CA" sz="2400" i="0">
                              <a:solidFill>
                                <a:schemeClr val="tx1"/>
                              </a:solidFill>
                              <a:latin typeface="Cambria Math" panose="02040503050406030204" pitchFamily="18" charset="0"/>
                            </a:rPr>
                            <m:t>,</m:t>
                          </m:r>
                          <m:d>
                            <m:dPr>
                              <m:ctrlPr>
                                <a:rPr lang="en-CA" sz="2400" i="1">
                                  <a:solidFill>
                                    <a:schemeClr val="tx1"/>
                                  </a:solidFill>
                                  <a:latin typeface="Cambria Math" panose="02040503050406030204" pitchFamily="18" charset="0"/>
                                </a:rPr>
                              </m:ctrlPr>
                            </m:dPr>
                            <m:e>
                              <m:m>
                                <m:mPr>
                                  <m:plcHide m:val="on"/>
                                  <m:mcs>
                                    <m:mc>
                                      <m:mcPr>
                                        <m:count m:val="1"/>
                                        <m:mcJc m:val="center"/>
                                      </m:mcPr>
                                    </m:mc>
                                  </m:mcs>
                                  <m:ctrlPr>
                                    <a:rPr lang="en-CA" sz="2400" i="1">
                                      <a:solidFill>
                                        <a:schemeClr val="tx1"/>
                                      </a:solidFill>
                                      <a:latin typeface="Cambria Math" panose="02040503050406030204" pitchFamily="18" charset="0"/>
                                    </a:rPr>
                                  </m:ctrlPr>
                                </m:mPr>
                                <m:mr>
                                  <m:e>
                                    <m:r>
                                      <a:rPr lang="en-CA" sz="2400" i="0">
                                        <a:solidFill>
                                          <a:schemeClr val="tx1"/>
                                        </a:solidFill>
                                        <a:latin typeface="Cambria Math" panose="02040503050406030204" pitchFamily="18" charset="0"/>
                                      </a:rPr>
                                      <m:t>−2</m:t>
                                    </m:r>
                                  </m:e>
                                </m:mr>
                                <m:mr>
                                  <m:e>
                                    <m:r>
                                      <a:rPr lang="en-CA" sz="2400" i="0">
                                        <a:solidFill>
                                          <a:schemeClr val="tx1"/>
                                        </a:solidFill>
                                        <a:latin typeface="Cambria Math" panose="02040503050406030204" pitchFamily="18" charset="0"/>
                                      </a:rPr>
                                      <m:t>2</m:t>
                                    </m:r>
                                  </m:e>
                                </m:mr>
                              </m:m>
                            </m:e>
                          </m:d>
                        </m:e>
                      </m:d>
                    </m:oMath>
                  </m:oMathPara>
                </a14:m>
                <a:endParaRPr lang="en-CA" sz="2400" dirty="0">
                  <a:solidFill>
                    <a:schemeClr val="tx1"/>
                  </a:solidFill>
                </a:endParaRPr>
              </a:p>
            </p:txBody>
          </p:sp>
        </mc:Choice>
        <mc:Fallback xmlns="">
          <p:sp>
            <p:nvSpPr>
              <p:cNvPr id="7" name="TextBox 6">
                <a:extLst>
                  <a:ext uri="{FF2B5EF4-FFF2-40B4-BE49-F238E27FC236}">
                    <a16:creationId xmlns:a16="http://schemas.microsoft.com/office/drawing/2014/main" id="{F462E5F5-F544-58D8-D964-BCD116AD666E}"/>
                  </a:ext>
                </a:extLst>
              </p:cNvPr>
              <p:cNvSpPr txBox="1">
                <a:spLocks noRot="1" noChangeAspect="1" noMove="1" noResize="1" noEditPoints="1" noAdjustHandles="1" noChangeArrowheads="1" noChangeShapeType="1" noTextEdit="1"/>
              </p:cNvSpPr>
              <p:nvPr/>
            </p:nvSpPr>
            <p:spPr>
              <a:xfrm>
                <a:off x="4396271" y="2126537"/>
                <a:ext cx="3399457" cy="613438"/>
              </a:xfrm>
              <a:prstGeom prst="rect">
                <a:avLst/>
              </a:prstGeom>
              <a:blipFill>
                <a:blip r:embed="rId2"/>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4DB7EE34-A576-0B67-280D-DD0754956D01}"/>
                  </a:ext>
                </a:extLst>
              </p:cNvPr>
              <p:cNvSpPr txBox="1"/>
              <p:nvPr/>
            </p:nvSpPr>
            <p:spPr>
              <a:xfrm>
                <a:off x="4396271" y="4444285"/>
                <a:ext cx="3399456" cy="61343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CA" sz="2400" i="1" smtClean="0">
                              <a:solidFill>
                                <a:schemeClr val="tx1"/>
                              </a:solidFill>
                              <a:latin typeface="Cambria Math" panose="02040503050406030204" pitchFamily="18" charset="0"/>
                            </a:rPr>
                          </m:ctrlPr>
                        </m:dPr>
                        <m:e>
                          <m:d>
                            <m:dPr>
                              <m:ctrlPr>
                                <a:rPr lang="en-CA" sz="2400" i="1">
                                  <a:solidFill>
                                    <a:schemeClr val="tx1"/>
                                  </a:solidFill>
                                  <a:latin typeface="Cambria Math" panose="02040503050406030204" pitchFamily="18" charset="0"/>
                                </a:rPr>
                              </m:ctrlPr>
                            </m:dPr>
                            <m:e>
                              <m:m>
                                <m:mPr>
                                  <m:plcHide m:val="on"/>
                                  <m:mcs>
                                    <m:mc>
                                      <m:mcPr>
                                        <m:count m:val="1"/>
                                        <m:mcJc m:val="center"/>
                                      </m:mcPr>
                                    </m:mc>
                                  </m:mcs>
                                  <m:ctrlPr>
                                    <a:rPr lang="en-CA" sz="2400" i="1">
                                      <a:solidFill>
                                        <a:schemeClr val="tx1"/>
                                      </a:solidFill>
                                      <a:latin typeface="Cambria Math" panose="02040503050406030204" pitchFamily="18" charset="0"/>
                                    </a:rPr>
                                  </m:ctrlPr>
                                </m:mPr>
                                <m:mr>
                                  <m:e>
                                    <m:r>
                                      <a:rPr lang="en-CA" sz="2400" b="0" i="0" smtClean="0">
                                        <a:solidFill>
                                          <a:schemeClr val="tx1"/>
                                        </a:solidFill>
                                        <a:latin typeface="Cambria Math" panose="02040503050406030204" pitchFamily="18" charset="0"/>
                                      </a:rPr>
                                      <m:t>1</m:t>
                                    </m:r>
                                  </m:e>
                                </m:mr>
                                <m:mr>
                                  <m:e>
                                    <m:r>
                                      <a:rPr lang="en-CA" sz="2400" b="0" i="0" smtClean="0">
                                        <a:solidFill>
                                          <a:schemeClr val="tx1"/>
                                        </a:solidFill>
                                        <a:latin typeface="Cambria Math" panose="02040503050406030204" pitchFamily="18" charset="0"/>
                                      </a:rPr>
                                      <m:t>1</m:t>
                                    </m:r>
                                  </m:e>
                                </m:mr>
                              </m:m>
                            </m:e>
                          </m:d>
                          <m:r>
                            <a:rPr lang="en-CA" sz="2400" i="0">
                              <a:solidFill>
                                <a:schemeClr val="tx1"/>
                              </a:solidFill>
                              <a:latin typeface="Cambria Math" panose="02040503050406030204" pitchFamily="18" charset="0"/>
                            </a:rPr>
                            <m:t>,</m:t>
                          </m:r>
                          <m:d>
                            <m:dPr>
                              <m:ctrlPr>
                                <a:rPr lang="en-CA" sz="2400" i="1">
                                  <a:solidFill>
                                    <a:schemeClr val="tx1"/>
                                  </a:solidFill>
                                  <a:latin typeface="Cambria Math" panose="02040503050406030204" pitchFamily="18" charset="0"/>
                                </a:rPr>
                              </m:ctrlPr>
                            </m:dPr>
                            <m:e>
                              <m:m>
                                <m:mPr>
                                  <m:plcHide m:val="on"/>
                                  <m:mcs>
                                    <m:mc>
                                      <m:mcPr>
                                        <m:count m:val="1"/>
                                        <m:mcJc m:val="center"/>
                                      </m:mcPr>
                                    </m:mc>
                                  </m:mcs>
                                  <m:ctrlPr>
                                    <a:rPr lang="en-CA" sz="2400" i="1">
                                      <a:solidFill>
                                        <a:schemeClr val="tx1"/>
                                      </a:solidFill>
                                      <a:latin typeface="Cambria Math" panose="02040503050406030204" pitchFamily="18" charset="0"/>
                                    </a:rPr>
                                  </m:ctrlPr>
                                </m:mPr>
                                <m:mr>
                                  <m:e>
                                    <m:r>
                                      <a:rPr lang="en-CA" sz="2400" b="0" i="0" smtClean="0">
                                        <a:solidFill>
                                          <a:schemeClr val="tx1"/>
                                        </a:solidFill>
                                        <a:latin typeface="Cambria Math" panose="02040503050406030204" pitchFamily="18" charset="0"/>
                                      </a:rPr>
                                      <m:t>1</m:t>
                                    </m:r>
                                  </m:e>
                                </m:mr>
                                <m:mr>
                                  <m:e>
                                    <m:r>
                                      <a:rPr lang="en-CA" sz="2400" i="0">
                                        <a:solidFill>
                                          <a:schemeClr val="tx1"/>
                                        </a:solidFill>
                                        <a:latin typeface="Cambria Math" panose="02040503050406030204" pitchFamily="18" charset="0"/>
                                      </a:rPr>
                                      <m:t>−</m:t>
                                    </m:r>
                                    <m:r>
                                      <a:rPr lang="en-CA" sz="2400" b="0" i="0" smtClean="0">
                                        <a:solidFill>
                                          <a:schemeClr val="tx1"/>
                                        </a:solidFill>
                                        <a:latin typeface="Cambria Math" panose="02040503050406030204" pitchFamily="18" charset="0"/>
                                      </a:rPr>
                                      <m:t>1</m:t>
                                    </m:r>
                                  </m:e>
                                </m:mr>
                              </m:m>
                            </m:e>
                          </m:d>
                          <m:r>
                            <a:rPr lang="en-CA" sz="2400" i="0">
                              <a:solidFill>
                                <a:schemeClr val="tx1"/>
                              </a:solidFill>
                              <a:latin typeface="Cambria Math" panose="02040503050406030204" pitchFamily="18" charset="0"/>
                            </a:rPr>
                            <m:t>,</m:t>
                          </m:r>
                          <m:d>
                            <m:dPr>
                              <m:ctrlPr>
                                <a:rPr lang="en-CA" sz="2400" i="1">
                                  <a:solidFill>
                                    <a:schemeClr val="tx1"/>
                                  </a:solidFill>
                                  <a:latin typeface="Cambria Math" panose="02040503050406030204" pitchFamily="18" charset="0"/>
                                </a:rPr>
                              </m:ctrlPr>
                            </m:dPr>
                            <m:e>
                              <m:m>
                                <m:mPr>
                                  <m:plcHide m:val="on"/>
                                  <m:mcs>
                                    <m:mc>
                                      <m:mcPr>
                                        <m:count m:val="1"/>
                                        <m:mcJc m:val="center"/>
                                      </m:mcPr>
                                    </m:mc>
                                  </m:mcs>
                                  <m:ctrlPr>
                                    <a:rPr lang="en-CA" sz="2400" i="1">
                                      <a:solidFill>
                                        <a:schemeClr val="tx1"/>
                                      </a:solidFill>
                                      <a:latin typeface="Cambria Math" panose="02040503050406030204" pitchFamily="18" charset="0"/>
                                    </a:rPr>
                                  </m:ctrlPr>
                                </m:mPr>
                                <m:mr>
                                  <m:e>
                                    <m:r>
                                      <a:rPr lang="en-CA" sz="2400" i="0">
                                        <a:solidFill>
                                          <a:schemeClr val="tx1"/>
                                        </a:solidFill>
                                        <a:latin typeface="Cambria Math" panose="02040503050406030204" pitchFamily="18" charset="0"/>
                                      </a:rPr>
                                      <m:t>−</m:t>
                                    </m:r>
                                    <m:r>
                                      <a:rPr lang="en-CA" sz="2400" b="0" i="0" smtClean="0">
                                        <a:solidFill>
                                          <a:schemeClr val="tx1"/>
                                        </a:solidFill>
                                        <a:latin typeface="Cambria Math" panose="02040503050406030204" pitchFamily="18" charset="0"/>
                                      </a:rPr>
                                      <m:t>1</m:t>
                                    </m:r>
                                  </m:e>
                                </m:mr>
                                <m:mr>
                                  <m:e>
                                    <m:r>
                                      <a:rPr lang="en-CA" sz="2400" i="0">
                                        <a:solidFill>
                                          <a:schemeClr val="tx1"/>
                                        </a:solidFill>
                                        <a:latin typeface="Cambria Math" panose="02040503050406030204" pitchFamily="18" charset="0"/>
                                      </a:rPr>
                                      <m:t>−</m:t>
                                    </m:r>
                                    <m:r>
                                      <a:rPr lang="en-CA" sz="2400" b="0" i="0" smtClean="0">
                                        <a:solidFill>
                                          <a:schemeClr val="tx1"/>
                                        </a:solidFill>
                                        <a:latin typeface="Cambria Math" panose="02040503050406030204" pitchFamily="18" charset="0"/>
                                      </a:rPr>
                                      <m:t>1</m:t>
                                    </m:r>
                                  </m:e>
                                </m:mr>
                              </m:m>
                            </m:e>
                          </m:d>
                          <m:r>
                            <a:rPr lang="en-CA" sz="2400" i="0">
                              <a:solidFill>
                                <a:schemeClr val="tx1"/>
                              </a:solidFill>
                              <a:latin typeface="Cambria Math" panose="02040503050406030204" pitchFamily="18" charset="0"/>
                            </a:rPr>
                            <m:t>,</m:t>
                          </m:r>
                          <m:d>
                            <m:dPr>
                              <m:ctrlPr>
                                <a:rPr lang="en-CA" sz="2400" i="1">
                                  <a:solidFill>
                                    <a:schemeClr val="tx1"/>
                                  </a:solidFill>
                                  <a:latin typeface="Cambria Math" panose="02040503050406030204" pitchFamily="18" charset="0"/>
                                </a:rPr>
                              </m:ctrlPr>
                            </m:dPr>
                            <m:e>
                              <m:m>
                                <m:mPr>
                                  <m:plcHide m:val="on"/>
                                  <m:mcs>
                                    <m:mc>
                                      <m:mcPr>
                                        <m:count m:val="1"/>
                                        <m:mcJc m:val="center"/>
                                      </m:mcPr>
                                    </m:mc>
                                  </m:mcs>
                                  <m:ctrlPr>
                                    <a:rPr lang="en-CA" sz="2400" i="1">
                                      <a:solidFill>
                                        <a:schemeClr val="tx1"/>
                                      </a:solidFill>
                                      <a:latin typeface="Cambria Math" panose="02040503050406030204" pitchFamily="18" charset="0"/>
                                    </a:rPr>
                                  </m:ctrlPr>
                                </m:mPr>
                                <m:mr>
                                  <m:e>
                                    <m:r>
                                      <a:rPr lang="en-CA" sz="2400" i="0">
                                        <a:solidFill>
                                          <a:schemeClr val="tx1"/>
                                        </a:solidFill>
                                        <a:latin typeface="Cambria Math" panose="02040503050406030204" pitchFamily="18" charset="0"/>
                                      </a:rPr>
                                      <m:t>−</m:t>
                                    </m:r>
                                    <m:r>
                                      <a:rPr lang="en-CA" sz="2400" b="0" i="0" smtClean="0">
                                        <a:solidFill>
                                          <a:schemeClr val="tx1"/>
                                        </a:solidFill>
                                        <a:latin typeface="Cambria Math" panose="02040503050406030204" pitchFamily="18" charset="0"/>
                                      </a:rPr>
                                      <m:t>1</m:t>
                                    </m:r>
                                  </m:e>
                                </m:mr>
                                <m:mr>
                                  <m:e>
                                    <m:r>
                                      <a:rPr lang="en-CA" sz="2400" b="0" i="1" smtClean="0">
                                        <a:solidFill>
                                          <a:schemeClr val="tx1"/>
                                        </a:solidFill>
                                        <a:latin typeface="Cambria Math" panose="02040503050406030204" pitchFamily="18" charset="0"/>
                                      </a:rPr>
                                      <m:t>1</m:t>
                                    </m:r>
                                  </m:e>
                                </m:mr>
                              </m:m>
                            </m:e>
                          </m:d>
                        </m:e>
                      </m:d>
                    </m:oMath>
                  </m:oMathPara>
                </a14:m>
                <a:endParaRPr lang="en-CA" sz="2400" dirty="0">
                  <a:solidFill>
                    <a:schemeClr val="tx1"/>
                  </a:solidFill>
                </a:endParaRPr>
              </a:p>
            </p:txBody>
          </p:sp>
        </mc:Choice>
        <mc:Fallback xmlns="">
          <p:sp>
            <p:nvSpPr>
              <p:cNvPr id="9" name="TextBox 8">
                <a:extLst>
                  <a:ext uri="{FF2B5EF4-FFF2-40B4-BE49-F238E27FC236}">
                    <a16:creationId xmlns:a16="http://schemas.microsoft.com/office/drawing/2014/main" id="{4DB7EE34-A576-0B67-280D-DD0754956D01}"/>
                  </a:ext>
                </a:extLst>
              </p:cNvPr>
              <p:cNvSpPr txBox="1">
                <a:spLocks noRot="1" noChangeAspect="1" noMove="1" noResize="1" noEditPoints="1" noAdjustHandles="1" noChangeArrowheads="1" noChangeShapeType="1" noTextEdit="1"/>
              </p:cNvSpPr>
              <p:nvPr/>
            </p:nvSpPr>
            <p:spPr>
              <a:xfrm>
                <a:off x="4396271" y="4444285"/>
                <a:ext cx="3399456" cy="613438"/>
              </a:xfrm>
              <a:prstGeom prst="rect">
                <a:avLst/>
              </a:prstGeom>
              <a:blipFill>
                <a:blip r:embed="rId3"/>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9B8DBA40-BE80-7030-4912-4A1DAFA148CC}"/>
                  </a:ext>
                </a:extLst>
              </p:cNvPr>
              <p:cNvSpPr txBox="1"/>
              <p:nvPr/>
            </p:nvSpPr>
            <p:spPr>
              <a:xfrm>
                <a:off x="2181710" y="2956642"/>
                <a:ext cx="3399457" cy="61343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CA" sz="2400" i="1" smtClean="0">
                              <a:solidFill>
                                <a:schemeClr val="tx1"/>
                              </a:solidFill>
                              <a:latin typeface="Cambria Math" panose="02040503050406030204" pitchFamily="18" charset="0"/>
                            </a:rPr>
                          </m:ctrlPr>
                        </m:dPr>
                        <m:e>
                          <m:d>
                            <m:dPr>
                              <m:ctrlPr>
                                <a:rPr lang="en-CA" sz="2400" i="1">
                                  <a:solidFill>
                                    <a:schemeClr val="tx1"/>
                                  </a:solidFill>
                                  <a:latin typeface="Cambria Math" panose="02040503050406030204" pitchFamily="18" charset="0"/>
                                </a:rPr>
                              </m:ctrlPr>
                            </m:dPr>
                            <m:e>
                              <m:m>
                                <m:mPr>
                                  <m:plcHide m:val="on"/>
                                  <m:mcs>
                                    <m:mc>
                                      <m:mcPr>
                                        <m:count m:val="1"/>
                                        <m:mcJc m:val="center"/>
                                      </m:mcPr>
                                    </m:mc>
                                  </m:mcs>
                                  <m:ctrlPr>
                                    <a:rPr lang="en-CA" sz="2400" i="1">
                                      <a:solidFill>
                                        <a:schemeClr val="tx1"/>
                                      </a:solidFill>
                                      <a:latin typeface="Cambria Math" panose="02040503050406030204" pitchFamily="18" charset="0"/>
                                    </a:rPr>
                                  </m:ctrlPr>
                                </m:mPr>
                                <m:mr>
                                  <m:e>
                                    <m:r>
                                      <a:rPr lang="en-CA" sz="2400">
                                        <a:solidFill>
                                          <a:schemeClr val="tx1"/>
                                        </a:solidFill>
                                        <a:latin typeface="Cambria Math" panose="02040503050406030204" pitchFamily="18" charset="0"/>
                                      </a:rPr>
                                      <m:t>2</m:t>
                                    </m:r>
                                  </m:e>
                                </m:mr>
                                <m:mr>
                                  <m:e>
                                    <m:r>
                                      <a:rPr lang="en-CA" sz="2400" i="0">
                                        <a:solidFill>
                                          <a:schemeClr val="tx1"/>
                                        </a:solidFill>
                                        <a:latin typeface="Cambria Math" panose="02040503050406030204" pitchFamily="18" charset="0"/>
                                      </a:rPr>
                                      <m:t>2</m:t>
                                    </m:r>
                                  </m:e>
                                </m:mr>
                              </m:m>
                            </m:e>
                          </m:d>
                          <m:r>
                            <a:rPr lang="en-CA" sz="2400" i="0">
                              <a:solidFill>
                                <a:schemeClr val="tx1"/>
                              </a:solidFill>
                              <a:latin typeface="Cambria Math" panose="02040503050406030204" pitchFamily="18" charset="0"/>
                            </a:rPr>
                            <m:t>,</m:t>
                          </m:r>
                          <m:d>
                            <m:dPr>
                              <m:ctrlPr>
                                <a:rPr lang="en-CA" sz="2400" i="1">
                                  <a:solidFill>
                                    <a:schemeClr val="tx1"/>
                                  </a:solidFill>
                                  <a:latin typeface="Cambria Math" panose="02040503050406030204" pitchFamily="18" charset="0"/>
                                </a:rPr>
                              </m:ctrlPr>
                            </m:dPr>
                            <m:e>
                              <m:m>
                                <m:mPr>
                                  <m:plcHide m:val="on"/>
                                  <m:mcs>
                                    <m:mc>
                                      <m:mcPr>
                                        <m:count m:val="1"/>
                                        <m:mcJc m:val="center"/>
                                      </m:mcPr>
                                    </m:mc>
                                  </m:mcs>
                                  <m:ctrlPr>
                                    <a:rPr lang="en-CA" sz="2400" i="1">
                                      <a:solidFill>
                                        <a:schemeClr val="tx1"/>
                                      </a:solidFill>
                                      <a:latin typeface="Cambria Math" panose="02040503050406030204" pitchFamily="18" charset="0"/>
                                    </a:rPr>
                                  </m:ctrlPr>
                                </m:mPr>
                                <m:mr>
                                  <m:e>
                                    <m:r>
                                      <a:rPr lang="en-CA" sz="2400" i="0">
                                        <a:solidFill>
                                          <a:schemeClr val="tx1"/>
                                        </a:solidFill>
                                        <a:latin typeface="Cambria Math" panose="02040503050406030204" pitchFamily="18" charset="0"/>
                                      </a:rPr>
                                      <m:t>2</m:t>
                                    </m:r>
                                  </m:e>
                                </m:mr>
                                <m:mr>
                                  <m:e>
                                    <m:r>
                                      <a:rPr lang="en-CA" sz="2400" i="0">
                                        <a:solidFill>
                                          <a:schemeClr val="tx1"/>
                                        </a:solidFill>
                                        <a:latin typeface="Cambria Math" panose="02040503050406030204" pitchFamily="18" charset="0"/>
                                      </a:rPr>
                                      <m:t>−2</m:t>
                                    </m:r>
                                  </m:e>
                                </m:mr>
                              </m:m>
                            </m:e>
                          </m:d>
                          <m:r>
                            <a:rPr lang="en-CA" sz="2400" i="0">
                              <a:solidFill>
                                <a:schemeClr val="tx1"/>
                              </a:solidFill>
                              <a:latin typeface="Cambria Math" panose="02040503050406030204" pitchFamily="18" charset="0"/>
                            </a:rPr>
                            <m:t>,</m:t>
                          </m:r>
                          <m:d>
                            <m:dPr>
                              <m:ctrlPr>
                                <a:rPr lang="en-CA" sz="2400" i="1">
                                  <a:solidFill>
                                    <a:schemeClr val="tx1"/>
                                  </a:solidFill>
                                  <a:latin typeface="Cambria Math" panose="02040503050406030204" pitchFamily="18" charset="0"/>
                                </a:rPr>
                              </m:ctrlPr>
                            </m:dPr>
                            <m:e>
                              <m:m>
                                <m:mPr>
                                  <m:plcHide m:val="on"/>
                                  <m:mcs>
                                    <m:mc>
                                      <m:mcPr>
                                        <m:count m:val="1"/>
                                        <m:mcJc m:val="center"/>
                                      </m:mcPr>
                                    </m:mc>
                                  </m:mcs>
                                  <m:ctrlPr>
                                    <a:rPr lang="en-CA" sz="2400" i="1">
                                      <a:solidFill>
                                        <a:schemeClr val="tx1"/>
                                      </a:solidFill>
                                      <a:latin typeface="Cambria Math" panose="02040503050406030204" pitchFamily="18" charset="0"/>
                                    </a:rPr>
                                  </m:ctrlPr>
                                </m:mPr>
                                <m:mr>
                                  <m:e>
                                    <m:r>
                                      <a:rPr lang="en-CA" sz="2400" i="0">
                                        <a:solidFill>
                                          <a:schemeClr val="tx1"/>
                                        </a:solidFill>
                                        <a:latin typeface="Cambria Math" panose="02040503050406030204" pitchFamily="18" charset="0"/>
                                      </a:rPr>
                                      <m:t>−2</m:t>
                                    </m:r>
                                  </m:e>
                                </m:mr>
                                <m:mr>
                                  <m:e>
                                    <m:r>
                                      <a:rPr lang="en-CA" sz="2400" i="0">
                                        <a:solidFill>
                                          <a:schemeClr val="tx1"/>
                                        </a:solidFill>
                                        <a:latin typeface="Cambria Math" panose="02040503050406030204" pitchFamily="18" charset="0"/>
                                      </a:rPr>
                                      <m:t>−2</m:t>
                                    </m:r>
                                  </m:e>
                                </m:mr>
                              </m:m>
                            </m:e>
                          </m:d>
                          <m:r>
                            <a:rPr lang="en-CA" sz="2400" i="0">
                              <a:solidFill>
                                <a:schemeClr val="tx1"/>
                              </a:solidFill>
                              <a:latin typeface="Cambria Math" panose="02040503050406030204" pitchFamily="18" charset="0"/>
                            </a:rPr>
                            <m:t>,</m:t>
                          </m:r>
                          <m:d>
                            <m:dPr>
                              <m:ctrlPr>
                                <a:rPr lang="en-CA" sz="2400" i="1">
                                  <a:solidFill>
                                    <a:schemeClr val="tx1"/>
                                  </a:solidFill>
                                  <a:latin typeface="Cambria Math" panose="02040503050406030204" pitchFamily="18" charset="0"/>
                                </a:rPr>
                              </m:ctrlPr>
                            </m:dPr>
                            <m:e>
                              <m:m>
                                <m:mPr>
                                  <m:plcHide m:val="on"/>
                                  <m:mcs>
                                    <m:mc>
                                      <m:mcPr>
                                        <m:count m:val="1"/>
                                        <m:mcJc m:val="center"/>
                                      </m:mcPr>
                                    </m:mc>
                                  </m:mcs>
                                  <m:ctrlPr>
                                    <a:rPr lang="en-CA" sz="2400" i="1">
                                      <a:solidFill>
                                        <a:schemeClr val="tx1"/>
                                      </a:solidFill>
                                      <a:latin typeface="Cambria Math" panose="02040503050406030204" pitchFamily="18" charset="0"/>
                                    </a:rPr>
                                  </m:ctrlPr>
                                </m:mPr>
                                <m:mr>
                                  <m:e>
                                    <m:r>
                                      <a:rPr lang="en-CA" sz="2400" i="0">
                                        <a:solidFill>
                                          <a:schemeClr val="tx1"/>
                                        </a:solidFill>
                                        <a:latin typeface="Cambria Math" panose="02040503050406030204" pitchFamily="18" charset="0"/>
                                      </a:rPr>
                                      <m:t>−2</m:t>
                                    </m:r>
                                  </m:e>
                                </m:mr>
                                <m:mr>
                                  <m:e>
                                    <m:r>
                                      <a:rPr lang="en-CA" sz="2400" i="0">
                                        <a:solidFill>
                                          <a:schemeClr val="tx1"/>
                                        </a:solidFill>
                                        <a:latin typeface="Cambria Math" panose="02040503050406030204" pitchFamily="18" charset="0"/>
                                      </a:rPr>
                                      <m:t>2</m:t>
                                    </m:r>
                                  </m:e>
                                </m:mr>
                              </m:m>
                            </m:e>
                          </m:d>
                        </m:e>
                      </m:d>
                    </m:oMath>
                  </m:oMathPara>
                </a14:m>
                <a:endParaRPr lang="en-CA" sz="2400" dirty="0">
                  <a:solidFill>
                    <a:schemeClr val="tx1"/>
                  </a:solidFill>
                </a:endParaRPr>
              </a:p>
            </p:txBody>
          </p:sp>
        </mc:Choice>
        <mc:Fallback xmlns="">
          <p:sp>
            <p:nvSpPr>
              <p:cNvPr id="13" name="TextBox 12">
                <a:extLst>
                  <a:ext uri="{FF2B5EF4-FFF2-40B4-BE49-F238E27FC236}">
                    <a16:creationId xmlns:a16="http://schemas.microsoft.com/office/drawing/2014/main" id="{9B8DBA40-BE80-7030-4912-4A1DAFA148CC}"/>
                  </a:ext>
                </a:extLst>
              </p:cNvPr>
              <p:cNvSpPr txBox="1">
                <a:spLocks noRot="1" noChangeAspect="1" noMove="1" noResize="1" noEditPoints="1" noAdjustHandles="1" noChangeArrowheads="1" noChangeShapeType="1" noTextEdit="1"/>
              </p:cNvSpPr>
              <p:nvPr/>
            </p:nvSpPr>
            <p:spPr>
              <a:xfrm>
                <a:off x="2181710" y="2956642"/>
                <a:ext cx="3399457" cy="613438"/>
              </a:xfrm>
              <a:prstGeom prst="rect">
                <a:avLst/>
              </a:prstGeom>
              <a:blipFill>
                <a:blip r:embed="rId4"/>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047384D4-C18D-2166-D36F-5B31FE27FDEA}"/>
                  </a:ext>
                </a:extLst>
              </p:cNvPr>
              <p:cNvSpPr txBox="1"/>
              <p:nvPr/>
            </p:nvSpPr>
            <p:spPr>
              <a:xfrm>
                <a:off x="6610838" y="2975362"/>
                <a:ext cx="3110916" cy="61581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CA" sz="2400" i="1" smtClean="0">
                              <a:solidFill>
                                <a:schemeClr val="tx1"/>
                              </a:solidFill>
                              <a:latin typeface="Cambria Math" panose="02040503050406030204" pitchFamily="18" charset="0"/>
                            </a:rPr>
                          </m:ctrlPr>
                        </m:dPr>
                        <m:e>
                          <m:d>
                            <m:dPr>
                              <m:ctrlPr>
                                <a:rPr lang="en-CA" sz="2400" i="1">
                                  <a:solidFill>
                                    <a:schemeClr val="tx1"/>
                                  </a:solidFill>
                                  <a:latin typeface="Cambria Math" panose="02040503050406030204" pitchFamily="18" charset="0"/>
                                </a:rPr>
                              </m:ctrlPr>
                            </m:dPr>
                            <m:e>
                              <m:m>
                                <m:mPr>
                                  <m:plcHide m:val="on"/>
                                  <m:mcs>
                                    <m:mc>
                                      <m:mcPr>
                                        <m:count m:val="1"/>
                                        <m:mcJc m:val="center"/>
                                      </m:mcPr>
                                    </m:mc>
                                  </m:mcs>
                                  <m:ctrlPr>
                                    <a:rPr lang="en-CA" sz="2400" i="1">
                                      <a:solidFill>
                                        <a:schemeClr val="tx1"/>
                                      </a:solidFill>
                                      <a:latin typeface="Cambria Math" panose="02040503050406030204" pitchFamily="18" charset="0"/>
                                    </a:rPr>
                                  </m:ctrlPr>
                                </m:mPr>
                                <m:mr>
                                  <m:e>
                                    <m:r>
                                      <a:rPr lang="en-CA" sz="2400">
                                        <a:solidFill>
                                          <a:schemeClr val="tx1"/>
                                        </a:solidFill>
                                        <a:latin typeface="Cambria Math" panose="02040503050406030204" pitchFamily="18" charset="0"/>
                                      </a:rPr>
                                      <m:t>2</m:t>
                                    </m:r>
                                  </m:e>
                                </m:mr>
                                <m:mr>
                                  <m:e>
                                    <m:r>
                                      <a:rPr lang="en-CA" sz="2400" i="0">
                                        <a:solidFill>
                                          <a:schemeClr val="tx1"/>
                                        </a:solidFill>
                                        <a:latin typeface="Cambria Math" panose="02040503050406030204" pitchFamily="18" charset="0"/>
                                      </a:rPr>
                                      <m:t>2</m:t>
                                    </m:r>
                                  </m:e>
                                </m:mr>
                              </m:m>
                            </m:e>
                          </m:d>
                          <m:r>
                            <a:rPr lang="en-CA" sz="2400" i="0">
                              <a:solidFill>
                                <a:schemeClr val="tx1"/>
                              </a:solidFill>
                              <a:latin typeface="Cambria Math" panose="02040503050406030204" pitchFamily="18" charset="0"/>
                            </a:rPr>
                            <m:t>,</m:t>
                          </m:r>
                          <m:d>
                            <m:dPr>
                              <m:ctrlPr>
                                <a:rPr lang="en-CA" sz="2400" i="1">
                                  <a:solidFill>
                                    <a:schemeClr val="tx1"/>
                                  </a:solidFill>
                                  <a:latin typeface="Cambria Math" panose="02040503050406030204" pitchFamily="18" charset="0"/>
                                </a:rPr>
                              </m:ctrlPr>
                            </m:dPr>
                            <m:e>
                              <m:m>
                                <m:mPr>
                                  <m:plcHide m:val="on"/>
                                  <m:mcs>
                                    <m:mc>
                                      <m:mcPr>
                                        <m:count m:val="1"/>
                                        <m:mcJc m:val="center"/>
                                      </m:mcPr>
                                    </m:mc>
                                  </m:mcs>
                                  <m:ctrlPr>
                                    <a:rPr lang="en-CA" sz="2400" i="1">
                                      <a:solidFill>
                                        <a:schemeClr val="tx1"/>
                                      </a:solidFill>
                                      <a:latin typeface="Cambria Math" panose="02040503050406030204" pitchFamily="18" charset="0"/>
                                    </a:rPr>
                                  </m:ctrlPr>
                                </m:mPr>
                                <m:mr>
                                  <m:e>
                                    <m:r>
                                      <a:rPr lang="en-CA" sz="2400" b="0" i="0" smtClean="0">
                                        <a:solidFill>
                                          <a:schemeClr val="tx1"/>
                                        </a:solidFill>
                                        <a:latin typeface="Cambria Math" panose="02040503050406030204" pitchFamily="18" charset="0"/>
                                      </a:rPr>
                                      <m:t>10</m:t>
                                    </m:r>
                                  </m:e>
                                </m:mr>
                                <m:mr>
                                  <m:e>
                                    <m:r>
                                      <a:rPr lang="en-CA" sz="2400" b="0" i="0" smtClean="0">
                                        <a:solidFill>
                                          <a:schemeClr val="tx1"/>
                                        </a:solidFill>
                                        <a:latin typeface="Cambria Math" panose="02040503050406030204" pitchFamily="18" charset="0"/>
                                      </a:rPr>
                                      <m:t>6</m:t>
                                    </m:r>
                                  </m:e>
                                </m:mr>
                              </m:m>
                            </m:e>
                          </m:d>
                          <m:r>
                            <a:rPr lang="en-CA" sz="2400" i="0">
                              <a:solidFill>
                                <a:schemeClr val="tx1"/>
                              </a:solidFill>
                              <a:latin typeface="Cambria Math" panose="02040503050406030204" pitchFamily="18" charset="0"/>
                            </a:rPr>
                            <m:t>,</m:t>
                          </m:r>
                          <m:d>
                            <m:dPr>
                              <m:ctrlPr>
                                <a:rPr lang="en-CA" sz="2400" i="1">
                                  <a:solidFill>
                                    <a:schemeClr val="tx1"/>
                                  </a:solidFill>
                                  <a:latin typeface="Cambria Math" panose="02040503050406030204" pitchFamily="18" charset="0"/>
                                </a:rPr>
                              </m:ctrlPr>
                            </m:dPr>
                            <m:e>
                              <m:m>
                                <m:mPr>
                                  <m:plcHide m:val="on"/>
                                  <m:mcs>
                                    <m:mc>
                                      <m:mcPr>
                                        <m:count m:val="1"/>
                                        <m:mcJc m:val="center"/>
                                      </m:mcPr>
                                    </m:mc>
                                  </m:mcs>
                                  <m:ctrlPr>
                                    <a:rPr lang="en-CA" sz="2400" i="1">
                                      <a:solidFill>
                                        <a:schemeClr val="tx1"/>
                                      </a:solidFill>
                                      <a:latin typeface="Cambria Math" panose="02040503050406030204" pitchFamily="18" charset="0"/>
                                    </a:rPr>
                                  </m:ctrlPr>
                                </m:mPr>
                                <m:mr>
                                  <m:e>
                                    <m:r>
                                      <a:rPr lang="en-CA" sz="2400" b="0" i="0" smtClean="0">
                                        <a:solidFill>
                                          <a:schemeClr val="tx1"/>
                                        </a:solidFill>
                                        <a:latin typeface="Cambria Math" panose="02040503050406030204" pitchFamily="18" charset="0"/>
                                      </a:rPr>
                                      <m:t>6</m:t>
                                    </m:r>
                                  </m:e>
                                </m:mr>
                                <m:mr>
                                  <m:e>
                                    <m:r>
                                      <a:rPr lang="en-CA" sz="2400" b="0" i="0" smtClean="0">
                                        <a:solidFill>
                                          <a:schemeClr val="tx1"/>
                                        </a:solidFill>
                                        <a:latin typeface="Cambria Math" panose="02040503050406030204" pitchFamily="18" charset="0"/>
                                      </a:rPr>
                                      <m:t>6</m:t>
                                    </m:r>
                                  </m:e>
                                </m:mr>
                              </m:m>
                            </m:e>
                          </m:d>
                          <m:r>
                            <a:rPr lang="en-CA" sz="2400" i="0">
                              <a:solidFill>
                                <a:schemeClr val="tx1"/>
                              </a:solidFill>
                              <a:latin typeface="Cambria Math" panose="02040503050406030204" pitchFamily="18" charset="0"/>
                            </a:rPr>
                            <m:t>,</m:t>
                          </m:r>
                          <m:d>
                            <m:dPr>
                              <m:ctrlPr>
                                <a:rPr lang="en-CA" sz="2400" i="1">
                                  <a:solidFill>
                                    <a:schemeClr val="tx1"/>
                                  </a:solidFill>
                                  <a:latin typeface="Cambria Math" panose="02040503050406030204" pitchFamily="18" charset="0"/>
                                </a:rPr>
                              </m:ctrlPr>
                            </m:dPr>
                            <m:e>
                              <m:m>
                                <m:mPr>
                                  <m:plcHide m:val="on"/>
                                  <m:mcs>
                                    <m:mc>
                                      <m:mcPr>
                                        <m:count m:val="1"/>
                                        <m:mcJc m:val="center"/>
                                      </m:mcPr>
                                    </m:mc>
                                  </m:mcs>
                                  <m:ctrlPr>
                                    <a:rPr lang="en-CA" sz="2400" i="1">
                                      <a:solidFill>
                                        <a:schemeClr val="tx1"/>
                                      </a:solidFill>
                                      <a:latin typeface="Cambria Math" panose="02040503050406030204" pitchFamily="18" charset="0"/>
                                    </a:rPr>
                                  </m:ctrlPr>
                                </m:mPr>
                                <m:mr>
                                  <m:e>
                                    <m:r>
                                      <a:rPr lang="en-CA" sz="2400" b="0" i="0" smtClean="0">
                                        <a:solidFill>
                                          <a:schemeClr val="tx1"/>
                                        </a:solidFill>
                                        <a:latin typeface="Cambria Math" panose="02040503050406030204" pitchFamily="18" charset="0"/>
                                      </a:rPr>
                                      <m:t>6</m:t>
                                    </m:r>
                                  </m:e>
                                </m:mr>
                                <m:mr>
                                  <m:e>
                                    <m:r>
                                      <a:rPr lang="en-CA" sz="2400" b="0" i="0" smtClean="0">
                                        <a:solidFill>
                                          <a:schemeClr val="tx1"/>
                                        </a:solidFill>
                                        <a:latin typeface="Cambria Math" panose="02040503050406030204" pitchFamily="18" charset="0"/>
                                      </a:rPr>
                                      <m:t>10</m:t>
                                    </m:r>
                                  </m:e>
                                </m:mr>
                              </m:m>
                            </m:e>
                          </m:d>
                        </m:e>
                      </m:d>
                    </m:oMath>
                  </m:oMathPara>
                </a14:m>
                <a:endParaRPr lang="en-CA" sz="2400" dirty="0">
                  <a:solidFill>
                    <a:schemeClr val="tx1"/>
                  </a:solidFill>
                </a:endParaRPr>
              </a:p>
            </p:txBody>
          </p:sp>
        </mc:Choice>
        <mc:Fallback xmlns="">
          <p:sp>
            <p:nvSpPr>
              <p:cNvPr id="14" name="TextBox 13">
                <a:extLst>
                  <a:ext uri="{FF2B5EF4-FFF2-40B4-BE49-F238E27FC236}">
                    <a16:creationId xmlns:a16="http://schemas.microsoft.com/office/drawing/2014/main" id="{047384D4-C18D-2166-D36F-5B31FE27FDEA}"/>
                  </a:ext>
                </a:extLst>
              </p:cNvPr>
              <p:cNvSpPr txBox="1">
                <a:spLocks noRot="1" noChangeAspect="1" noMove="1" noResize="1" noEditPoints="1" noAdjustHandles="1" noChangeArrowheads="1" noChangeShapeType="1" noTextEdit="1"/>
              </p:cNvSpPr>
              <p:nvPr/>
            </p:nvSpPr>
            <p:spPr>
              <a:xfrm>
                <a:off x="6610838" y="2975362"/>
                <a:ext cx="3110916" cy="615810"/>
              </a:xfrm>
              <a:prstGeom prst="rect">
                <a:avLst/>
              </a:prstGeom>
              <a:blipFill>
                <a:blip r:embed="rId5"/>
                <a:stretch>
                  <a:fillRect/>
                </a:stretch>
              </a:blipFill>
            </p:spPr>
            <p:txBody>
              <a:bodyPr/>
              <a:lstStyle/>
              <a:p>
                <a:r>
                  <a:rPr lang="en-IN">
                    <a:noFill/>
                  </a:rPr>
                  <a:t> </a:t>
                </a:r>
              </a:p>
            </p:txBody>
          </p:sp>
        </mc:Fallback>
      </mc:AlternateContent>
      <p:sp>
        <p:nvSpPr>
          <p:cNvPr id="15" name="Arrow: Right 14">
            <a:extLst>
              <a:ext uri="{FF2B5EF4-FFF2-40B4-BE49-F238E27FC236}">
                <a16:creationId xmlns:a16="http://schemas.microsoft.com/office/drawing/2014/main" id="{B18F96B5-810E-51BF-AFFB-B69BC8333009}"/>
              </a:ext>
            </a:extLst>
          </p:cNvPr>
          <p:cNvSpPr/>
          <p:nvPr/>
        </p:nvSpPr>
        <p:spPr>
          <a:xfrm>
            <a:off x="5792169" y="3164862"/>
            <a:ext cx="607667" cy="16475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sz="1600">
              <a:latin typeface="Times New Roman"/>
              <a:cs typeface="Times New Roman"/>
            </a:endParaRP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4985E538-53FA-CE7C-955E-637FF8B9BD93}"/>
                  </a:ext>
                </a:extLst>
              </p:cNvPr>
              <p:cNvSpPr txBox="1"/>
              <p:nvPr/>
            </p:nvSpPr>
            <p:spPr>
              <a:xfrm>
                <a:off x="6610838" y="5274390"/>
                <a:ext cx="3399456" cy="61343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CA" sz="2400" i="1" smtClean="0">
                              <a:solidFill>
                                <a:schemeClr val="tx1"/>
                              </a:solidFill>
                              <a:latin typeface="Cambria Math" panose="02040503050406030204" pitchFamily="18" charset="0"/>
                            </a:rPr>
                          </m:ctrlPr>
                        </m:dPr>
                        <m:e>
                          <m:d>
                            <m:dPr>
                              <m:ctrlPr>
                                <a:rPr lang="en-CA" sz="2400" i="1">
                                  <a:solidFill>
                                    <a:schemeClr val="tx1"/>
                                  </a:solidFill>
                                  <a:latin typeface="Cambria Math" panose="02040503050406030204" pitchFamily="18" charset="0"/>
                                </a:rPr>
                              </m:ctrlPr>
                            </m:dPr>
                            <m:e>
                              <m:m>
                                <m:mPr>
                                  <m:plcHide m:val="on"/>
                                  <m:mcs>
                                    <m:mc>
                                      <m:mcPr>
                                        <m:count m:val="1"/>
                                        <m:mcJc m:val="center"/>
                                      </m:mcPr>
                                    </m:mc>
                                  </m:mcs>
                                  <m:ctrlPr>
                                    <a:rPr lang="en-CA" sz="2400" i="1">
                                      <a:solidFill>
                                        <a:schemeClr val="tx1"/>
                                      </a:solidFill>
                                      <a:latin typeface="Cambria Math" panose="02040503050406030204" pitchFamily="18" charset="0"/>
                                    </a:rPr>
                                  </m:ctrlPr>
                                </m:mPr>
                                <m:mr>
                                  <m:e>
                                    <m:r>
                                      <a:rPr lang="en-CA" sz="2400" b="0" i="0" smtClean="0">
                                        <a:solidFill>
                                          <a:schemeClr val="tx1"/>
                                        </a:solidFill>
                                        <a:latin typeface="Cambria Math" panose="02040503050406030204" pitchFamily="18" charset="0"/>
                                      </a:rPr>
                                      <m:t>1</m:t>
                                    </m:r>
                                  </m:e>
                                </m:mr>
                                <m:mr>
                                  <m:e>
                                    <m:r>
                                      <a:rPr lang="en-CA" sz="2400" b="0" i="0" smtClean="0">
                                        <a:solidFill>
                                          <a:schemeClr val="tx1"/>
                                        </a:solidFill>
                                        <a:latin typeface="Cambria Math" panose="02040503050406030204" pitchFamily="18" charset="0"/>
                                      </a:rPr>
                                      <m:t>1</m:t>
                                    </m:r>
                                  </m:e>
                                </m:mr>
                              </m:m>
                            </m:e>
                          </m:d>
                          <m:r>
                            <a:rPr lang="en-CA" sz="2400" i="0">
                              <a:solidFill>
                                <a:schemeClr val="tx1"/>
                              </a:solidFill>
                              <a:latin typeface="Cambria Math" panose="02040503050406030204" pitchFamily="18" charset="0"/>
                            </a:rPr>
                            <m:t>,</m:t>
                          </m:r>
                          <m:d>
                            <m:dPr>
                              <m:ctrlPr>
                                <a:rPr lang="en-CA" sz="2400" i="1">
                                  <a:solidFill>
                                    <a:schemeClr val="tx1"/>
                                  </a:solidFill>
                                  <a:latin typeface="Cambria Math" panose="02040503050406030204" pitchFamily="18" charset="0"/>
                                </a:rPr>
                              </m:ctrlPr>
                            </m:dPr>
                            <m:e>
                              <m:m>
                                <m:mPr>
                                  <m:plcHide m:val="on"/>
                                  <m:mcs>
                                    <m:mc>
                                      <m:mcPr>
                                        <m:count m:val="1"/>
                                        <m:mcJc m:val="center"/>
                                      </m:mcPr>
                                    </m:mc>
                                  </m:mcs>
                                  <m:ctrlPr>
                                    <a:rPr lang="en-CA" sz="2400" i="1">
                                      <a:solidFill>
                                        <a:schemeClr val="tx1"/>
                                      </a:solidFill>
                                      <a:latin typeface="Cambria Math" panose="02040503050406030204" pitchFamily="18" charset="0"/>
                                    </a:rPr>
                                  </m:ctrlPr>
                                </m:mPr>
                                <m:mr>
                                  <m:e>
                                    <m:r>
                                      <a:rPr lang="en-CA" sz="2400" b="0" i="0" smtClean="0">
                                        <a:solidFill>
                                          <a:schemeClr val="tx1"/>
                                        </a:solidFill>
                                        <a:latin typeface="Cambria Math" panose="02040503050406030204" pitchFamily="18" charset="0"/>
                                      </a:rPr>
                                      <m:t>1</m:t>
                                    </m:r>
                                  </m:e>
                                </m:mr>
                                <m:mr>
                                  <m:e>
                                    <m:r>
                                      <a:rPr lang="en-CA" sz="2400" i="0">
                                        <a:solidFill>
                                          <a:schemeClr val="tx1"/>
                                        </a:solidFill>
                                        <a:latin typeface="Cambria Math" panose="02040503050406030204" pitchFamily="18" charset="0"/>
                                      </a:rPr>
                                      <m:t>−</m:t>
                                    </m:r>
                                    <m:r>
                                      <a:rPr lang="en-CA" sz="2400" b="0" i="0" smtClean="0">
                                        <a:solidFill>
                                          <a:schemeClr val="tx1"/>
                                        </a:solidFill>
                                        <a:latin typeface="Cambria Math" panose="02040503050406030204" pitchFamily="18" charset="0"/>
                                      </a:rPr>
                                      <m:t>1</m:t>
                                    </m:r>
                                  </m:e>
                                </m:mr>
                              </m:m>
                            </m:e>
                          </m:d>
                          <m:r>
                            <a:rPr lang="en-CA" sz="2400" i="0">
                              <a:solidFill>
                                <a:schemeClr val="tx1"/>
                              </a:solidFill>
                              <a:latin typeface="Cambria Math" panose="02040503050406030204" pitchFamily="18" charset="0"/>
                            </a:rPr>
                            <m:t>,</m:t>
                          </m:r>
                          <m:d>
                            <m:dPr>
                              <m:ctrlPr>
                                <a:rPr lang="en-CA" sz="2400" i="1">
                                  <a:solidFill>
                                    <a:schemeClr val="tx1"/>
                                  </a:solidFill>
                                  <a:latin typeface="Cambria Math" panose="02040503050406030204" pitchFamily="18" charset="0"/>
                                </a:rPr>
                              </m:ctrlPr>
                            </m:dPr>
                            <m:e>
                              <m:m>
                                <m:mPr>
                                  <m:plcHide m:val="on"/>
                                  <m:mcs>
                                    <m:mc>
                                      <m:mcPr>
                                        <m:count m:val="1"/>
                                        <m:mcJc m:val="center"/>
                                      </m:mcPr>
                                    </m:mc>
                                  </m:mcs>
                                  <m:ctrlPr>
                                    <a:rPr lang="en-CA" sz="2400" i="1">
                                      <a:solidFill>
                                        <a:schemeClr val="tx1"/>
                                      </a:solidFill>
                                      <a:latin typeface="Cambria Math" panose="02040503050406030204" pitchFamily="18" charset="0"/>
                                    </a:rPr>
                                  </m:ctrlPr>
                                </m:mPr>
                                <m:mr>
                                  <m:e>
                                    <m:r>
                                      <a:rPr lang="en-CA" sz="2400" i="0">
                                        <a:solidFill>
                                          <a:schemeClr val="tx1"/>
                                        </a:solidFill>
                                        <a:latin typeface="Cambria Math" panose="02040503050406030204" pitchFamily="18" charset="0"/>
                                      </a:rPr>
                                      <m:t>−</m:t>
                                    </m:r>
                                    <m:r>
                                      <a:rPr lang="en-CA" sz="2400" b="0" i="0" smtClean="0">
                                        <a:solidFill>
                                          <a:schemeClr val="tx1"/>
                                        </a:solidFill>
                                        <a:latin typeface="Cambria Math" panose="02040503050406030204" pitchFamily="18" charset="0"/>
                                      </a:rPr>
                                      <m:t>1</m:t>
                                    </m:r>
                                  </m:e>
                                </m:mr>
                                <m:mr>
                                  <m:e>
                                    <m:r>
                                      <a:rPr lang="en-CA" sz="2400" i="0">
                                        <a:solidFill>
                                          <a:schemeClr val="tx1"/>
                                        </a:solidFill>
                                        <a:latin typeface="Cambria Math" panose="02040503050406030204" pitchFamily="18" charset="0"/>
                                      </a:rPr>
                                      <m:t>−</m:t>
                                    </m:r>
                                    <m:r>
                                      <a:rPr lang="en-CA" sz="2400" b="0" i="0" smtClean="0">
                                        <a:solidFill>
                                          <a:schemeClr val="tx1"/>
                                        </a:solidFill>
                                        <a:latin typeface="Cambria Math" panose="02040503050406030204" pitchFamily="18" charset="0"/>
                                      </a:rPr>
                                      <m:t>1</m:t>
                                    </m:r>
                                  </m:e>
                                </m:mr>
                              </m:m>
                            </m:e>
                          </m:d>
                          <m:r>
                            <a:rPr lang="en-CA" sz="2400" i="0">
                              <a:solidFill>
                                <a:schemeClr val="tx1"/>
                              </a:solidFill>
                              <a:latin typeface="Cambria Math" panose="02040503050406030204" pitchFamily="18" charset="0"/>
                            </a:rPr>
                            <m:t>,</m:t>
                          </m:r>
                          <m:d>
                            <m:dPr>
                              <m:ctrlPr>
                                <a:rPr lang="en-CA" sz="2400" i="1">
                                  <a:solidFill>
                                    <a:schemeClr val="tx1"/>
                                  </a:solidFill>
                                  <a:latin typeface="Cambria Math" panose="02040503050406030204" pitchFamily="18" charset="0"/>
                                </a:rPr>
                              </m:ctrlPr>
                            </m:dPr>
                            <m:e>
                              <m:m>
                                <m:mPr>
                                  <m:plcHide m:val="on"/>
                                  <m:mcs>
                                    <m:mc>
                                      <m:mcPr>
                                        <m:count m:val="1"/>
                                        <m:mcJc m:val="center"/>
                                      </m:mcPr>
                                    </m:mc>
                                  </m:mcs>
                                  <m:ctrlPr>
                                    <a:rPr lang="en-CA" sz="2400" i="1">
                                      <a:solidFill>
                                        <a:schemeClr val="tx1"/>
                                      </a:solidFill>
                                      <a:latin typeface="Cambria Math" panose="02040503050406030204" pitchFamily="18" charset="0"/>
                                    </a:rPr>
                                  </m:ctrlPr>
                                </m:mPr>
                                <m:mr>
                                  <m:e>
                                    <m:r>
                                      <a:rPr lang="en-CA" sz="2400" i="0">
                                        <a:solidFill>
                                          <a:schemeClr val="tx1"/>
                                        </a:solidFill>
                                        <a:latin typeface="Cambria Math" panose="02040503050406030204" pitchFamily="18" charset="0"/>
                                      </a:rPr>
                                      <m:t>−</m:t>
                                    </m:r>
                                    <m:r>
                                      <a:rPr lang="en-CA" sz="2400" b="0" i="0" smtClean="0">
                                        <a:solidFill>
                                          <a:schemeClr val="tx1"/>
                                        </a:solidFill>
                                        <a:latin typeface="Cambria Math" panose="02040503050406030204" pitchFamily="18" charset="0"/>
                                      </a:rPr>
                                      <m:t>1</m:t>
                                    </m:r>
                                  </m:e>
                                </m:mr>
                                <m:mr>
                                  <m:e>
                                    <m:r>
                                      <a:rPr lang="en-CA" sz="2400" b="0" i="1" smtClean="0">
                                        <a:solidFill>
                                          <a:schemeClr val="tx1"/>
                                        </a:solidFill>
                                        <a:latin typeface="Cambria Math" panose="02040503050406030204" pitchFamily="18" charset="0"/>
                                      </a:rPr>
                                      <m:t>1</m:t>
                                    </m:r>
                                  </m:e>
                                </m:mr>
                              </m:m>
                            </m:e>
                          </m:d>
                        </m:e>
                      </m:d>
                    </m:oMath>
                  </m:oMathPara>
                </a14:m>
                <a:endParaRPr lang="en-CA" sz="2400" dirty="0">
                  <a:solidFill>
                    <a:schemeClr val="tx1"/>
                  </a:solidFill>
                </a:endParaRPr>
              </a:p>
            </p:txBody>
          </p:sp>
        </mc:Choice>
        <mc:Fallback xmlns="">
          <p:sp>
            <p:nvSpPr>
              <p:cNvPr id="16" name="TextBox 15">
                <a:extLst>
                  <a:ext uri="{FF2B5EF4-FFF2-40B4-BE49-F238E27FC236}">
                    <a16:creationId xmlns:a16="http://schemas.microsoft.com/office/drawing/2014/main" id="{4985E538-53FA-CE7C-955E-637FF8B9BD93}"/>
                  </a:ext>
                </a:extLst>
              </p:cNvPr>
              <p:cNvSpPr txBox="1">
                <a:spLocks noRot="1" noChangeAspect="1" noMove="1" noResize="1" noEditPoints="1" noAdjustHandles="1" noChangeArrowheads="1" noChangeShapeType="1" noTextEdit="1"/>
              </p:cNvSpPr>
              <p:nvPr/>
            </p:nvSpPr>
            <p:spPr>
              <a:xfrm>
                <a:off x="6610838" y="5274390"/>
                <a:ext cx="3399456" cy="613438"/>
              </a:xfrm>
              <a:prstGeom prst="rect">
                <a:avLst/>
              </a:prstGeom>
              <a:blipFill>
                <a:blip r:embed="rId6"/>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A72B04C8-0500-61F4-93DD-7A774E7CE745}"/>
                  </a:ext>
                </a:extLst>
              </p:cNvPr>
              <p:cNvSpPr txBox="1"/>
              <p:nvPr/>
            </p:nvSpPr>
            <p:spPr>
              <a:xfrm>
                <a:off x="2181706" y="5274390"/>
                <a:ext cx="3399457" cy="61343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CA" sz="2400" i="1" smtClean="0">
                              <a:solidFill>
                                <a:schemeClr val="tx1"/>
                              </a:solidFill>
                              <a:latin typeface="Cambria Math" panose="02040503050406030204" pitchFamily="18" charset="0"/>
                            </a:rPr>
                          </m:ctrlPr>
                        </m:dPr>
                        <m:e>
                          <m:d>
                            <m:dPr>
                              <m:ctrlPr>
                                <a:rPr lang="en-CA" sz="2400" i="1">
                                  <a:solidFill>
                                    <a:schemeClr val="tx1"/>
                                  </a:solidFill>
                                  <a:latin typeface="Cambria Math" panose="02040503050406030204" pitchFamily="18" charset="0"/>
                                </a:rPr>
                              </m:ctrlPr>
                            </m:dPr>
                            <m:e>
                              <m:m>
                                <m:mPr>
                                  <m:plcHide m:val="on"/>
                                  <m:mcs>
                                    <m:mc>
                                      <m:mcPr>
                                        <m:count m:val="1"/>
                                        <m:mcJc m:val="center"/>
                                      </m:mcPr>
                                    </m:mc>
                                  </m:mcs>
                                  <m:ctrlPr>
                                    <a:rPr lang="en-CA" sz="2400" i="1">
                                      <a:solidFill>
                                        <a:schemeClr val="tx1"/>
                                      </a:solidFill>
                                      <a:latin typeface="Cambria Math" panose="02040503050406030204" pitchFamily="18" charset="0"/>
                                    </a:rPr>
                                  </m:ctrlPr>
                                </m:mPr>
                                <m:mr>
                                  <m:e>
                                    <m:r>
                                      <a:rPr lang="en-CA" sz="2400" b="0" i="0" smtClean="0">
                                        <a:solidFill>
                                          <a:schemeClr val="tx1"/>
                                        </a:solidFill>
                                        <a:latin typeface="Cambria Math" panose="02040503050406030204" pitchFamily="18" charset="0"/>
                                      </a:rPr>
                                      <m:t>1</m:t>
                                    </m:r>
                                  </m:e>
                                </m:mr>
                                <m:mr>
                                  <m:e>
                                    <m:r>
                                      <a:rPr lang="en-CA" sz="2400" b="0" i="0" smtClean="0">
                                        <a:solidFill>
                                          <a:schemeClr val="tx1"/>
                                        </a:solidFill>
                                        <a:latin typeface="Cambria Math" panose="02040503050406030204" pitchFamily="18" charset="0"/>
                                      </a:rPr>
                                      <m:t>1</m:t>
                                    </m:r>
                                  </m:e>
                                </m:mr>
                              </m:m>
                            </m:e>
                          </m:d>
                          <m:r>
                            <a:rPr lang="en-CA" sz="2400" i="0">
                              <a:solidFill>
                                <a:schemeClr val="tx1"/>
                              </a:solidFill>
                              <a:latin typeface="Cambria Math" panose="02040503050406030204" pitchFamily="18" charset="0"/>
                            </a:rPr>
                            <m:t>,</m:t>
                          </m:r>
                          <m:d>
                            <m:dPr>
                              <m:ctrlPr>
                                <a:rPr lang="en-CA" sz="2400" i="1">
                                  <a:solidFill>
                                    <a:schemeClr val="tx1"/>
                                  </a:solidFill>
                                  <a:latin typeface="Cambria Math" panose="02040503050406030204" pitchFamily="18" charset="0"/>
                                </a:rPr>
                              </m:ctrlPr>
                            </m:dPr>
                            <m:e>
                              <m:m>
                                <m:mPr>
                                  <m:plcHide m:val="on"/>
                                  <m:mcs>
                                    <m:mc>
                                      <m:mcPr>
                                        <m:count m:val="1"/>
                                        <m:mcJc m:val="center"/>
                                      </m:mcPr>
                                    </m:mc>
                                  </m:mcs>
                                  <m:ctrlPr>
                                    <a:rPr lang="en-CA" sz="2400" i="1">
                                      <a:solidFill>
                                        <a:schemeClr val="tx1"/>
                                      </a:solidFill>
                                      <a:latin typeface="Cambria Math" panose="02040503050406030204" pitchFamily="18" charset="0"/>
                                    </a:rPr>
                                  </m:ctrlPr>
                                </m:mPr>
                                <m:mr>
                                  <m:e>
                                    <m:r>
                                      <a:rPr lang="en-CA" sz="2400" b="0" i="0" smtClean="0">
                                        <a:solidFill>
                                          <a:schemeClr val="tx1"/>
                                        </a:solidFill>
                                        <a:latin typeface="Cambria Math" panose="02040503050406030204" pitchFamily="18" charset="0"/>
                                      </a:rPr>
                                      <m:t>1</m:t>
                                    </m:r>
                                  </m:e>
                                </m:mr>
                                <m:mr>
                                  <m:e>
                                    <m:r>
                                      <a:rPr lang="en-CA" sz="2400" i="0">
                                        <a:solidFill>
                                          <a:schemeClr val="tx1"/>
                                        </a:solidFill>
                                        <a:latin typeface="Cambria Math" panose="02040503050406030204" pitchFamily="18" charset="0"/>
                                      </a:rPr>
                                      <m:t>−</m:t>
                                    </m:r>
                                    <m:r>
                                      <a:rPr lang="en-CA" sz="2400" b="0" i="0" smtClean="0">
                                        <a:solidFill>
                                          <a:schemeClr val="tx1"/>
                                        </a:solidFill>
                                        <a:latin typeface="Cambria Math" panose="02040503050406030204" pitchFamily="18" charset="0"/>
                                      </a:rPr>
                                      <m:t>1</m:t>
                                    </m:r>
                                  </m:e>
                                </m:mr>
                              </m:m>
                            </m:e>
                          </m:d>
                          <m:r>
                            <a:rPr lang="en-CA" sz="2400" i="0">
                              <a:solidFill>
                                <a:schemeClr val="tx1"/>
                              </a:solidFill>
                              <a:latin typeface="Cambria Math" panose="02040503050406030204" pitchFamily="18" charset="0"/>
                            </a:rPr>
                            <m:t>,</m:t>
                          </m:r>
                          <m:d>
                            <m:dPr>
                              <m:ctrlPr>
                                <a:rPr lang="en-CA" sz="2400" i="1">
                                  <a:solidFill>
                                    <a:schemeClr val="tx1"/>
                                  </a:solidFill>
                                  <a:latin typeface="Cambria Math" panose="02040503050406030204" pitchFamily="18" charset="0"/>
                                </a:rPr>
                              </m:ctrlPr>
                            </m:dPr>
                            <m:e>
                              <m:m>
                                <m:mPr>
                                  <m:plcHide m:val="on"/>
                                  <m:mcs>
                                    <m:mc>
                                      <m:mcPr>
                                        <m:count m:val="1"/>
                                        <m:mcJc m:val="center"/>
                                      </m:mcPr>
                                    </m:mc>
                                  </m:mcs>
                                  <m:ctrlPr>
                                    <a:rPr lang="en-CA" sz="2400" i="1">
                                      <a:solidFill>
                                        <a:schemeClr val="tx1"/>
                                      </a:solidFill>
                                      <a:latin typeface="Cambria Math" panose="02040503050406030204" pitchFamily="18" charset="0"/>
                                    </a:rPr>
                                  </m:ctrlPr>
                                </m:mPr>
                                <m:mr>
                                  <m:e>
                                    <m:r>
                                      <a:rPr lang="en-CA" sz="2400" i="0">
                                        <a:solidFill>
                                          <a:schemeClr val="tx1"/>
                                        </a:solidFill>
                                        <a:latin typeface="Cambria Math" panose="02040503050406030204" pitchFamily="18" charset="0"/>
                                      </a:rPr>
                                      <m:t>−</m:t>
                                    </m:r>
                                    <m:r>
                                      <a:rPr lang="en-CA" sz="2400" b="0" i="0" smtClean="0">
                                        <a:solidFill>
                                          <a:schemeClr val="tx1"/>
                                        </a:solidFill>
                                        <a:latin typeface="Cambria Math" panose="02040503050406030204" pitchFamily="18" charset="0"/>
                                      </a:rPr>
                                      <m:t>1</m:t>
                                    </m:r>
                                  </m:e>
                                </m:mr>
                                <m:mr>
                                  <m:e>
                                    <m:r>
                                      <a:rPr lang="en-CA" sz="2400" i="0">
                                        <a:solidFill>
                                          <a:schemeClr val="tx1"/>
                                        </a:solidFill>
                                        <a:latin typeface="Cambria Math" panose="02040503050406030204" pitchFamily="18" charset="0"/>
                                      </a:rPr>
                                      <m:t>−</m:t>
                                    </m:r>
                                    <m:r>
                                      <a:rPr lang="en-CA" sz="2400" b="0" i="0" smtClean="0">
                                        <a:solidFill>
                                          <a:schemeClr val="tx1"/>
                                        </a:solidFill>
                                        <a:latin typeface="Cambria Math" panose="02040503050406030204" pitchFamily="18" charset="0"/>
                                      </a:rPr>
                                      <m:t>1</m:t>
                                    </m:r>
                                  </m:e>
                                </m:mr>
                              </m:m>
                            </m:e>
                          </m:d>
                          <m:r>
                            <a:rPr lang="en-CA" sz="2400" i="0">
                              <a:solidFill>
                                <a:schemeClr val="tx1"/>
                              </a:solidFill>
                              <a:latin typeface="Cambria Math" panose="02040503050406030204" pitchFamily="18" charset="0"/>
                            </a:rPr>
                            <m:t>,</m:t>
                          </m:r>
                          <m:d>
                            <m:dPr>
                              <m:ctrlPr>
                                <a:rPr lang="en-CA" sz="2400" i="1">
                                  <a:solidFill>
                                    <a:schemeClr val="tx1"/>
                                  </a:solidFill>
                                  <a:latin typeface="Cambria Math" panose="02040503050406030204" pitchFamily="18" charset="0"/>
                                </a:rPr>
                              </m:ctrlPr>
                            </m:dPr>
                            <m:e>
                              <m:m>
                                <m:mPr>
                                  <m:plcHide m:val="on"/>
                                  <m:mcs>
                                    <m:mc>
                                      <m:mcPr>
                                        <m:count m:val="1"/>
                                        <m:mcJc m:val="center"/>
                                      </m:mcPr>
                                    </m:mc>
                                  </m:mcs>
                                  <m:ctrlPr>
                                    <a:rPr lang="en-CA" sz="2400" i="1">
                                      <a:solidFill>
                                        <a:schemeClr val="tx1"/>
                                      </a:solidFill>
                                      <a:latin typeface="Cambria Math" panose="02040503050406030204" pitchFamily="18" charset="0"/>
                                    </a:rPr>
                                  </m:ctrlPr>
                                </m:mPr>
                                <m:mr>
                                  <m:e>
                                    <m:r>
                                      <a:rPr lang="en-CA" sz="2400" i="0">
                                        <a:solidFill>
                                          <a:schemeClr val="tx1"/>
                                        </a:solidFill>
                                        <a:latin typeface="Cambria Math" panose="02040503050406030204" pitchFamily="18" charset="0"/>
                                      </a:rPr>
                                      <m:t>−</m:t>
                                    </m:r>
                                    <m:r>
                                      <a:rPr lang="en-CA" sz="2400" b="0" i="0" smtClean="0">
                                        <a:solidFill>
                                          <a:schemeClr val="tx1"/>
                                        </a:solidFill>
                                        <a:latin typeface="Cambria Math" panose="02040503050406030204" pitchFamily="18" charset="0"/>
                                      </a:rPr>
                                      <m:t>1</m:t>
                                    </m:r>
                                  </m:e>
                                </m:mr>
                                <m:mr>
                                  <m:e>
                                    <m:r>
                                      <a:rPr lang="en-CA" sz="2400" b="0" i="1" smtClean="0">
                                        <a:solidFill>
                                          <a:schemeClr val="tx1"/>
                                        </a:solidFill>
                                        <a:latin typeface="Cambria Math" panose="02040503050406030204" pitchFamily="18" charset="0"/>
                                      </a:rPr>
                                      <m:t>1</m:t>
                                    </m:r>
                                  </m:e>
                                </m:mr>
                              </m:m>
                            </m:e>
                          </m:d>
                        </m:e>
                      </m:d>
                    </m:oMath>
                  </m:oMathPara>
                </a14:m>
                <a:endParaRPr lang="en-CA" sz="2400" dirty="0">
                  <a:solidFill>
                    <a:schemeClr val="tx1"/>
                  </a:solidFill>
                </a:endParaRPr>
              </a:p>
            </p:txBody>
          </p:sp>
        </mc:Choice>
        <mc:Fallback xmlns="">
          <p:sp>
            <p:nvSpPr>
              <p:cNvPr id="17" name="TextBox 16">
                <a:extLst>
                  <a:ext uri="{FF2B5EF4-FFF2-40B4-BE49-F238E27FC236}">
                    <a16:creationId xmlns:a16="http://schemas.microsoft.com/office/drawing/2014/main" id="{A72B04C8-0500-61F4-93DD-7A774E7CE745}"/>
                  </a:ext>
                </a:extLst>
              </p:cNvPr>
              <p:cNvSpPr txBox="1">
                <a:spLocks noRot="1" noChangeAspect="1" noMove="1" noResize="1" noEditPoints="1" noAdjustHandles="1" noChangeArrowheads="1" noChangeShapeType="1" noTextEdit="1"/>
              </p:cNvSpPr>
              <p:nvPr/>
            </p:nvSpPr>
            <p:spPr>
              <a:xfrm>
                <a:off x="2181706" y="5274390"/>
                <a:ext cx="3399457" cy="613438"/>
              </a:xfrm>
              <a:prstGeom prst="rect">
                <a:avLst/>
              </a:prstGeom>
              <a:blipFill>
                <a:blip r:embed="rId7"/>
                <a:stretch>
                  <a:fillRect/>
                </a:stretch>
              </a:blipFill>
            </p:spPr>
            <p:txBody>
              <a:bodyPr/>
              <a:lstStyle/>
              <a:p>
                <a:r>
                  <a:rPr lang="en-IN">
                    <a:noFill/>
                  </a:rPr>
                  <a:t> </a:t>
                </a:r>
              </a:p>
            </p:txBody>
          </p:sp>
        </mc:Fallback>
      </mc:AlternateContent>
      <p:sp>
        <p:nvSpPr>
          <p:cNvPr id="18" name="Arrow: Right 17">
            <a:extLst>
              <a:ext uri="{FF2B5EF4-FFF2-40B4-BE49-F238E27FC236}">
                <a16:creationId xmlns:a16="http://schemas.microsoft.com/office/drawing/2014/main" id="{3079A8C0-00B2-D24D-0BE3-59B25A62CFD8}"/>
              </a:ext>
            </a:extLst>
          </p:cNvPr>
          <p:cNvSpPr/>
          <p:nvPr/>
        </p:nvSpPr>
        <p:spPr>
          <a:xfrm>
            <a:off x="5792164" y="5585279"/>
            <a:ext cx="607667" cy="16475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sz="1600">
              <a:latin typeface="Times New Roman"/>
              <a:cs typeface="Times New Roman"/>
            </a:endParaRPr>
          </a:p>
        </p:txBody>
      </p:sp>
      <p:sp>
        <p:nvSpPr>
          <p:cNvPr id="6" name="Title 1">
            <a:extLst>
              <a:ext uri="{FF2B5EF4-FFF2-40B4-BE49-F238E27FC236}">
                <a16:creationId xmlns:a16="http://schemas.microsoft.com/office/drawing/2014/main" id="{4D311457-6621-B354-A9AD-FF5FCA2C0065}"/>
              </a:ext>
            </a:extLst>
          </p:cNvPr>
          <p:cNvSpPr txBox="1">
            <a:spLocks/>
          </p:cNvSpPr>
          <p:nvPr/>
        </p:nvSpPr>
        <p:spPr>
          <a:xfrm>
            <a:off x="-365" y="3663"/>
            <a:ext cx="12195906" cy="729641"/>
          </a:xfrm>
          <a:prstGeom prst="rect">
            <a:avLst/>
          </a:prstGeom>
          <a:solidFill>
            <a:srgbClr val="FFC000"/>
          </a:solidFill>
        </p:spPr>
        <p:txBody>
          <a:bodyPr vert="horz" lIns="91440" tIns="45720" rIns="91440" bIns="45720" rtlCol="0" anchor="ctr">
            <a:norm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a:latin typeface="Times New Roman"/>
                <a:cs typeface="Times New Roman"/>
              </a:rPr>
              <a:t>Numerical Example </a:t>
            </a:r>
            <a:endParaRPr lang="en-US"/>
          </a:p>
        </p:txBody>
      </p:sp>
      <p:sp>
        <p:nvSpPr>
          <p:cNvPr id="10" name="Slide Number Placeholder 3">
            <a:extLst>
              <a:ext uri="{FF2B5EF4-FFF2-40B4-BE49-F238E27FC236}">
                <a16:creationId xmlns:a16="http://schemas.microsoft.com/office/drawing/2014/main" id="{1E2027E7-E8ED-E505-4F19-25D8972EAF51}"/>
              </a:ext>
            </a:extLst>
          </p:cNvPr>
          <p:cNvSpPr txBox="1">
            <a:spLocks/>
          </p:cNvSpPr>
          <p:nvPr/>
        </p:nvSpPr>
        <p:spPr>
          <a:xfrm>
            <a:off x="91831" y="6287967"/>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DEBF6B5-A8B6-5742-91AE-8DC29EBB8E42}" type="slidenum">
              <a:rPr lang="en-US" smtClean="0"/>
              <a:pPr/>
              <a:t>21</a:t>
            </a:fld>
            <a:endParaRPr lang="en-US"/>
          </a:p>
        </p:txBody>
      </p:sp>
    </p:spTree>
    <p:extLst>
      <p:ext uri="{BB962C8B-B14F-4D97-AF65-F5344CB8AC3E}">
        <p14:creationId xmlns:p14="http://schemas.microsoft.com/office/powerpoint/2010/main" val="38604497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6" name="Chart 5">
            <a:extLst>
              <a:ext uri="{FF2B5EF4-FFF2-40B4-BE49-F238E27FC236}">
                <a16:creationId xmlns:a16="http://schemas.microsoft.com/office/drawing/2014/main" id="{437354F8-8AF8-C50B-DD3E-2C90000DBA76}"/>
              </a:ext>
            </a:extLst>
          </p:cNvPr>
          <p:cNvGraphicFramePr/>
          <p:nvPr>
            <p:extLst>
              <p:ext uri="{D42A27DB-BD31-4B8C-83A1-F6EECF244321}">
                <p14:modId xmlns:p14="http://schemas.microsoft.com/office/powerpoint/2010/main" val="3461134617"/>
              </p:ext>
            </p:extLst>
          </p:nvPr>
        </p:nvGraphicFramePr>
        <p:xfrm>
          <a:off x="6096000" y="883706"/>
          <a:ext cx="5830293" cy="4536146"/>
        </p:xfrm>
        <a:graphic>
          <a:graphicData uri="http://schemas.openxmlformats.org/drawingml/2006/chart">
            <c:chart xmlns:c="http://schemas.openxmlformats.org/drawingml/2006/chart" xmlns:r="http://schemas.openxmlformats.org/officeDocument/2006/relationships" r:id="rId2"/>
          </a:graphicData>
        </a:graphic>
      </p:graphicFrame>
      <p:sp>
        <p:nvSpPr>
          <p:cNvPr id="8" name="TextBox 7">
            <a:extLst>
              <a:ext uri="{FF2B5EF4-FFF2-40B4-BE49-F238E27FC236}">
                <a16:creationId xmlns:a16="http://schemas.microsoft.com/office/drawing/2014/main" id="{36CBDAEC-00AB-3DF8-BDF9-1B11356A4CDF}"/>
              </a:ext>
            </a:extLst>
          </p:cNvPr>
          <p:cNvSpPr txBox="1"/>
          <p:nvPr/>
        </p:nvSpPr>
        <p:spPr>
          <a:xfrm>
            <a:off x="265706" y="1049729"/>
            <a:ext cx="5830292" cy="4524315"/>
          </a:xfrm>
          <a:prstGeom prst="rect">
            <a:avLst/>
          </a:prstGeom>
          <a:noFill/>
        </p:spPr>
        <p:txBody>
          <a:bodyPr wrap="square">
            <a:spAutoFit/>
          </a:bodyPr>
          <a:lstStyle/>
          <a:p>
            <a:pPr marL="285750" indent="-285750">
              <a:buFont typeface="Arial" panose="020B0604020202020204" pitchFamily="34" charset="0"/>
              <a:buChar char="•"/>
            </a:pPr>
            <a:r>
              <a:rPr lang="en-CA" dirty="0">
                <a:latin typeface="Times New Roman" panose="02020603050405020304" pitchFamily="18" charset="0"/>
                <a:cs typeface="Times New Roman" panose="02020603050405020304" pitchFamily="18" charset="0"/>
              </a:rPr>
              <a:t>We need to identify a hyper-plane, or a line that separates data into two groups. However, because this is a non-linear SVM, Kernal SVM must be used to transfer data from one feature space to another.</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Kernel SVM condition:</a:t>
            </a: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Both positive and negative data points are applied to the condition.</a:t>
            </a:r>
            <a:endParaRPr lang="en-CA" dirty="0">
              <a:latin typeface="Times New Roman" panose="02020603050405020304" pitchFamily="18" charset="0"/>
              <a:cs typeface="Times New Roman" panose="02020603050405020304" pitchFamily="18" charset="0"/>
            </a:endParaRPr>
          </a:p>
          <a:p>
            <a:pPr lvl="1"/>
            <a:r>
              <a:rPr lang="en-US" dirty="0">
                <a:latin typeface="Times New Roman" panose="02020603050405020304" pitchFamily="18" charset="0"/>
                <a:cs typeface="Times New Roman" panose="02020603050405020304" pitchFamily="18" charset="0"/>
              </a:rPr>
              <a:t>Positive data points:</a:t>
            </a:r>
          </a:p>
          <a:p>
            <a:pPr lvl="1"/>
            <a:endParaRPr lang="en-CA"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lvl="1"/>
            <a:r>
              <a:rPr lang="en-US" dirty="0">
                <a:latin typeface="Times New Roman" panose="02020603050405020304" pitchFamily="18" charset="0"/>
                <a:cs typeface="Times New Roman" panose="02020603050405020304" pitchFamily="18" charset="0"/>
              </a:rPr>
              <a:t>Negative data points:</a:t>
            </a:r>
            <a:endParaRPr lang="en-CA" sz="1900"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0F3FAC18-46D2-6297-49A4-1E60BAD38AC3}"/>
              </a:ext>
            </a:extLst>
          </p:cNvPr>
          <p:cNvSpPr txBox="1"/>
          <p:nvPr/>
        </p:nvSpPr>
        <p:spPr>
          <a:xfrm>
            <a:off x="7808181" y="5367577"/>
            <a:ext cx="2600077" cy="584775"/>
          </a:xfrm>
          <a:prstGeom prst="rect">
            <a:avLst/>
          </a:prstGeom>
          <a:noFill/>
        </p:spPr>
        <p:txBody>
          <a:bodyPr wrap="square" rtlCol="0">
            <a:spAutoFit/>
          </a:bodyPr>
          <a:lstStyle/>
          <a:p>
            <a:pPr marL="285750" indent="-285750">
              <a:buClr>
                <a:schemeClr val="accent1">
                  <a:lumMod val="75000"/>
                </a:schemeClr>
              </a:buClr>
              <a:buFont typeface="Arial" panose="020B0604020202020204" pitchFamily="34" charset="0"/>
              <a:buChar char="•"/>
            </a:pPr>
            <a:r>
              <a:rPr lang="en-CA" sz="1600"/>
              <a:t>Positive data points</a:t>
            </a:r>
          </a:p>
          <a:p>
            <a:pPr marL="285750" indent="-285750">
              <a:buClr>
                <a:schemeClr val="accent2">
                  <a:lumMod val="75000"/>
                </a:schemeClr>
              </a:buClr>
              <a:buFont typeface="Arial" panose="020B0604020202020204" pitchFamily="34" charset="0"/>
              <a:buChar char="•"/>
            </a:pPr>
            <a:r>
              <a:rPr lang="en-CA" sz="1600"/>
              <a:t>Negative data points</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4F68C516-16C5-BD2A-1182-C7A490944718}"/>
                  </a:ext>
                </a:extLst>
              </p:cNvPr>
              <p:cNvSpPr txBox="1"/>
              <p:nvPr/>
            </p:nvSpPr>
            <p:spPr>
              <a:xfrm>
                <a:off x="450732" y="2473612"/>
                <a:ext cx="5460239" cy="1356333"/>
              </a:xfrm>
              <a:prstGeom prst="rect">
                <a:avLst/>
              </a:prstGeom>
              <a:noFill/>
            </p:spPr>
            <p:txBody>
              <a:bodyPr wrap="square" lIns="0" tIns="0" rIns="0" bIns="0" rtlCol="0">
                <a:spAutoFit/>
              </a:bodyPr>
              <a:lstStyle/>
              <a:p>
                <a:pPr algn="ctr"/>
                <a14:m>
                  <m:oMathPara xmlns:m="http://schemas.openxmlformats.org/officeDocument/2006/math">
                    <m:oMathParaPr>
                      <m:jc m:val="centerGroup"/>
                    </m:oMathParaPr>
                    <m:oMath xmlns:m="http://schemas.openxmlformats.org/officeDocument/2006/math">
                      <m:sSub>
                        <m:sSubPr>
                          <m:ctrlPr>
                            <a:rPr lang="en-CA" b="0" i="1" smtClean="0">
                              <a:solidFill>
                                <a:schemeClr val="tx1"/>
                              </a:solidFill>
                              <a:latin typeface="Cambria Math" panose="02040503050406030204" pitchFamily="18" charset="0"/>
                            </a:rPr>
                          </m:ctrlPr>
                        </m:sSubPr>
                        <m:e>
                          <m:r>
                            <a:rPr lang="en-CA" i="1">
                              <a:latin typeface="Cambria Math" panose="02040503050406030204" pitchFamily="18" charset="0"/>
                            </a:rPr>
                            <m:t>𝜙</m:t>
                          </m:r>
                        </m:e>
                        <m:sub>
                          <m:r>
                            <a:rPr lang="en-CA" b="0" i="1" smtClean="0">
                              <a:solidFill>
                                <a:schemeClr val="tx1"/>
                              </a:solidFill>
                              <a:latin typeface="Cambria Math" panose="02040503050406030204" pitchFamily="18" charset="0"/>
                            </a:rPr>
                            <m:t>1</m:t>
                          </m:r>
                        </m:sub>
                      </m:sSub>
                      <m:d>
                        <m:dPr>
                          <m:ctrlPr>
                            <a:rPr lang="en-CA" i="1" smtClean="0">
                              <a:solidFill>
                                <a:schemeClr val="tx1"/>
                              </a:solidFill>
                              <a:latin typeface="Cambria Math" panose="02040503050406030204" pitchFamily="18" charset="0"/>
                            </a:rPr>
                          </m:ctrlPr>
                        </m:dPr>
                        <m:e>
                          <m:m>
                            <m:mPr>
                              <m:plcHide m:val="on"/>
                              <m:mcs>
                                <m:mc>
                                  <m:mcPr>
                                    <m:count m:val="1"/>
                                    <m:mcJc m:val="center"/>
                                  </m:mcPr>
                                </m:mc>
                              </m:mcs>
                              <m:ctrlPr>
                                <a:rPr lang="en-CA" i="1" smtClean="0">
                                  <a:solidFill>
                                    <a:schemeClr val="tx1"/>
                                  </a:solidFill>
                                  <a:latin typeface="Cambria Math" panose="02040503050406030204" pitchFamily="18" charset="0"/>
                                </a:rPr>
                              </m:ctrlPr>
                            </m:mPr>
                            <m:mr>
                              <m:e>
                                <m:sSub>
                                  <m:sSubPr>
                                    <m:ctrlPr>
                                      <a:rPr lang="en-CA" i="1" smtClean="0">
                                        <a:solidFill>
                                          <a:schemeClr val="tx1"/>
                                        </a:solidFill>
                                        <a:latin typeface="Cambria Math" panose="02040503050406030204" pitchFamily="18" charset="0"/>
                                      </a:rPr>
                                    </m:ctrlPr>
                                  </m:sSubPr>
                                  <m:e>
                                    <m:r>
                                      <a:rPr lang="en-CA" b="0" i="1" smtClean="0">
                                        <a:solidFill>
                                          <a:schemeClr val="tx1"/>
                                        </a:solidFill>
                                        <a:latin typeface="Cambria Math" panose="02040503050406030204" pitchFamily="18" charset="0"/>
                                      </a:rPr>
                                      <m:t>𝑥</m:t>
                                    </m:r>
                                  </m:e>
                                  <m:sub>
                                    <m:r>
                                      <a:rPr lang="en-CA" b="0" i="0" smtClean="0">
                                        <a:solidFill>
                                          <a:schemeClr val="tx1"/>
                                        </a:solidFill>
                                        <a:latin typeface="Cambria Math" panose="02040503050406030204" pitchFamily="18" charset="0"/>
                                      </a:rPr>
                                      <m:t>1</m:t>
                                    </m:r>
                                  </m:sub>
                                </m:sSub>
                              </m:e>
                            </m:mr>
                            <m:mr>
                              <m:e>
                                <m:sSub>
                                  <m:sSubPr>
                                    <m:ctrlPr>
                                      <a:rPr lang="en-CA" i="1" smtClean="0">
                                        <a:solidFill>
                                          <a:schemeClr val="tx1"/>
                                        </a:solidFill>
                                        <a:latin typeface="Cambria Math" panose="02040503050406030204" pitchFamily="18" charset="0"/>
                                      </a:rPr>
                                    </m:ctrlPr>
                                  </m:sSubPr>
                                  <m:e>
                                    <m:r>
                                      <a:rPr lang="en-CA" b="0" i="1" smtClean="0">
                                        <a:solidFill>
                                          <a:schemeClr val="tx1"/>
                                        </a:solidFill>
                                        <a:latin typeface="Cambria Math" panose="02040503050406030204" pitchFamily="18" charset="0"/>
                                      </a:rPr>
                                      <m:t>𝑥</m:t>
                                    </m:r>
                                  </m:e>
                                  <m:sub>
                                    <m:r>
                                      <a:rPr lang="en-CA" b="0" i="0" smtClean="0">
                                        <a:solidFill>
                                          <a:schemeClr val="tx1"/>
                                        </a:solidFill>
                                        <a:latin typeface="Cambria Math" panose="02040503050406030204" pitchFamily="18" charset="0"/>
                                      </a:rPr>
                                      <m:t>2</m:t>
                                    </m:r>
                                  </m:sub>
                                </m:sSub>
                              </m:e>
                            </m:mr>
                          </m:m>
                        </m:e>
                      </m:d>
                      <m:r>
                        <a:rPr lang="en-CA" b="0" i="0" smtClean="0">
                          <a:solidFill>
                            <a:schemeClr val="tx1"/>
                          </a:solidFill>
                          <a:latin typeface="Cambria Math" panose="02040503050406030204" pitchFamily="18" charset="0"/>
                        </a:rPr>
                        <m:t>=</m:t>
                      </m:r>
                      <m:d>
                        <m:dPr>
                          <m:begChr m:val="{"/>
                          <m:endChr m:val=""/>
                          <m:ctrlPr>
                            <a:rPr lang="en-CA" i="1" smtClean="0">
                              <a:solidFill>
                                <a:schemeClr val="tx1"/>
                              </a:solidFill>
                              <a:latin typeface="Cambria Math" panose="02040503050406030204" pitchFamily="18" charset="0"/>
                            </a:rPr>
                          </m:ctrlPr>
                        </m:dPr>
                        <m:e>
                          <m:eqArr>
                            <m:eqArrPr>
                              <m:ctrlPr>
                                <a:rPr lang="en-CA" i="1" smtClean="0">
                                  <a:solidFill>
                                    <a:schemeClr val="tx1"/>
                                  </a:solidFill>
                                  <a:latin typeface="Cambria Math" panose="02040503050406030204" pitchFamily="18" charset="0"/>
                                </a:rPr>
                              </m:ctrlPr>
                            </m:eqArrPr>
                            <m:e>
                              <m:d>
                                <m:dPr>
                                  <m:ctrlPr>
                                    <a:rPr lang="en-CA" i="1" smtClean="0">
                                      <a:solidFill>
                                        <a:schemeClr val="tx1"/>
                                      </a:solidFill>
                                      <a:latin typeface="Cambria Math" panose="02040503050406030204" pitchFamily="18" charset="0"/>
                                    </a:rPr>
                                  </m:ctrlPr>
                                </m:dPr>
                                <m:e>
                                  <m:f>
                                    <m:fPr>
                                      <m:type m:val="noBar"/>
                                      <m:ctrlPr>
                                        <a:rPr lang="en-CA" i="1">
                                          <a:latin typeface="Cambria Math" panose="02040503050406030204" pitchFamily="18" charset="0"/>
                                        </a:rPr>
                                      </m:ctrlPr>
                                    </m:fPr>
                                    <m:num>
                                      <m:d>
                                        <m:dPr>
                                          <m:begChr m:val=""/>
                                          <m:endChr m:val=""/>
                                          <m:ctrlPr>
                                            <a:rPr lang="en-CA" i="1">
                                              <a:solidFill>
                                                <a:srgbClr val="836967"/>
                                              </a:solidFill>
                                              <a:latin typeface="Cambria Math" panose="02040503050406030204" pitchFamily="18" charset="0"/>
                                            </a:rPr>
                                          </m:ctrlPr>
                                        </m:dPr>
                                        <m:e>
                                          <m:r>
                                            <a:rPr lang="en-CA" b="0" i="1">
                                              <a:latin typeface="Cambria Math" panose="02040503050406030204" pitchFamily="18" charset="0"/>
                                            </a:rPr>
                                            <m:t>4</m:t>
                                          </m:r>
                                          <m:r>
                                            <a:rPr lang="en-CA" b="0">
                                              <a:latin typeface="Cambria Math" panose="02040503050406030204" pitchFamily="18" charset="0"/>
                                            </a:rPr>
                                            <m:t>−</m:t>
                                          </m:r>
                                          <m:sSub>
                                            <m:sSubPr>
                                              <m:ctrlPr>
                                                <a:rPr lang="en-CA" i="1">
                                                  <a:solidFill>
                                                    <a:srgbClr val="836967"/>
                                                  </a:solidFill>
                                                  <a:latin typeface="Cambria Math" panose="02040503050406030204" pitchFamily="18" charset="0"/>
                                                </a:rPr>
                                              </m:ctrlPr>
                                            </m:sSubPr>
                                            <m:e>
                                              <m:r>
                                                <a:rPr lang="en-CA" b="0" i="1">
                                                  <a:latin typeface="Cambria Math" panose="02040503050406030204" pitchFamily="18" charset="0"/>
                                                </a:rPr>
                                                <m:t>𝑥</m:t>
                                              </m:r>
                                            </m:e>
                                            <m:sub>
                                              <m:r>
                                                <a:rPr lang="en-CA" b="0" i="1">
                                                  <a:latin typeface="Cambria Math" panose="02040503050406030204" pitchFamily="18" charset="0"/>
                                                </a:rPr>
                                                <m:t>2</m:t>
                                              </m:r>
                                            </m:sub>
                                          </m:sSub>
                                          <m:r>
                                            <a:rPr lang="en-CA" b="0">
                                              <a:latin typeface="Cambria Math" panose="02040503050406030204" pitchFamily="18" charset="0"/>
                                            </a:rPr>
                                            <m:t>+</m:t>
                                          </m:r>
                                          <m:d>
                                            <m:dPr>
                                              <m:begChr m:val="|"/>
                                              <m:endChr m:val="|"/>
                                              <m:ctrlPr>
                                                <a:rPr lang="en-CA" i="1">
                                                  <a:solidFill>
                                                    <a:srgbClr val="836967"/>
                                                  </a:solidFill>
                                                  <a:latin typeface="Cambria Math" panose="02040503050406030204" pitchFamily="18" charset="0"/>
                                                </a:rPr>
                                              </m:ctrlPr>
                                            </m:dPr>
                                            <m:e>
                                              <m:sSub>
                                                <m:sSubPr>
                                                  <m:ctrlPr>
                                                    <a:rPr lang="en-CA" i="1">
                                                      <a:solidFill>
                                                        <a:srgbClr val="836967"/>
                                                      </a:solidFill>
                                                      <a:latin typeface="Cambria Math" panose="02040503050406030204" pitchFamily="18" charset="0"/>
                                                    </a:rPr>
                                                  </m:ctrlPr>
                                                </m:sSubPr>
                                                <m:e>
                                                  <m:r>
                                                    <a:rPr lang="en-CA" b="0" i="1">
                                                      <a:latin typeface="Cambria Math" panose="02040503050406030204" pitchFamily="18" charset="0"/>
                                                    </a:rPr>
                                                    <m:t>𝑥</m:t>
                                                  </m:r>
                                                </m:e>
                                                <m:sub>
                                                  <m:r>
                                                    <a:rPr lang="en-CA" b="0" i="1">
                                                      <a:latin typeface="Cambria Math" panose="02040503050406030204" pitchFamily="18" charset="0"/>
                                                    </a:rPr>
                                                    <m:t>1</m:t>
                                                  </m:r>
                                                </m:sub>
                                              </m:sSub>
                                              <m:r>
                                                <a:rPr lang="en-CA" b="0">
                                                  <a:latin typeface="Cambria Math" panose="02040503050406030204" pitchFamily="18" charset="0"/>
                                                </a:rPr>
                                                <m:t>−</m:t>
                                              </m:r>
                                              <m:sSub>
                                                <m:sSubPr>
                                                  <m:ctrlPr>
                                                    <a:rPr lang="en-CA" i="1">
                                                      <a:solidFill>
                                                        <a:srgbClr val="836967"/>
                                                      </a:solidFill>
                                                      <a:latin typeface="Cambria Math" panose="02040503050406030204" pitchFamily="18" charset="0"/>
                                                    </a:rPr>
                                                  </m:ctrlPr>
                                                </m:sSubPr>
                                                <m:e>
                                                  <m:r>
                                                    <a:rPr lang="en-CA" b="0" i="1">
                                                      <a:latin typeface="Cambria Math" panose="02040503050406030204" pitchFamily="18" charset="0"/>
                                                    </a:rPr>
                                                    <m:t>𝑥</m:t>
                                                  </m:r>
                                                </m:e>
                                                <m:sub>
                                                  <m:r>
                                                    <a:rPr lang="en-CA" b="0" i="1">
                                                      <a:latin typeface="Cambria Math" panose="02040503050406030204" pitchFamily="18" charset="0"/>
                                                    </a:rPr>
                                                    <m:t>2</m:t>
                                                  </m:r>
                                                </m:sub>
                                              </m:sSub>
                                            </m:e>
                                          </m:d>
                                        </m:e>
                                      </m:d>
                                    </m:num>
                                    <m:den>
                                      <m:d>
                                        <m:dPr>
                                          <m:begChr m:val=""/>
                                          <m:endChr m:val=""/>
                                          <m:ctrlPr>
                                            <a:rPr lang="en-CA" i="1">
                                              <a:solidFill>
                                                <a:srgbClr val="836967"/>
                                              </a:solidFill>
                                              <a:latin typeface="Cambria Math" panose="02040503050406030204" pitchFamily="18" charset="0"/>
                                            </a:rPr>
                                          </m:ctrlPr>
                                        </m:dPr>
                                        <m:e>
                                          <m:r>
                                            <a:rPr lang="en-CA" b="0" i="1">
                                              <a:latin typeface="Cambria Math" panose="02040503050406030204" pitchFamily="18" charset="0"/>
                                            </a:rPr>
                                            <m:t>4</m:t>
                                          </m:r>
                                          <m:r>
                                            <a:rPr lang="en-CA" b="0">
                                              <a:latin typeface="Cambria Math" panose="02040503050406030204" pitchFamily="18" charset="0"/>
                                            </a:rPr>
                                            <m:t>−</m:t>
                                          </m:r>
                                          <m:sSub>
                                            <m:sSubPr>
                                              <m:ctrlPr>
                                                <a:rPr lang="en-CA" i="1">
                                                  <a:solidFill>
                                                    <a:srgbClr val="836967"/>
                                                  </a:solidFill>
                                                  <a:latin typeface="Cambria Math" panose="02040503050406030204" pitchFamily="18" charset="0"/>
                                                </a:rPr>
                                              </m:ctrlPr>
                                            </m:sSubPr>
                                            <m:e>
                                              <m:r>
                                                <a:rPr lang="en-CA" b="0" i="1">
                                                  <a:latin typeface="Cambria Math" panose="02040503050406030204" pitchFamily="18" charset="0"/>
                                                </a:rPr>
                                                <m:t>𝑥</m:t>
                                              </m:r>
                                            </m:e>
                                            <m:sub>
                                              <m:r>
                                                <a:rPr lang="en-CA" b="0" i="1" smtClean="0">
                                                  <a:latin typeface="Cambria Math" panose="02040503050406030204" pitchFamily="18" charset="0"/>
                                                </a:rPr>
                                                <m:t>1</m:t>
                                              </m:r>
                                            </m:sub>
                                          </m:sSub>
                                          <m:r>
                                            <a:rPr lang="en-CA" b="0">
                                              <a:latin typeface="Cambria Math" panose="02040503050406030204" pitchFamily="18" charset="0"/>
                                            </a:rPr>
                                            <m:t>+</m:t>
                                          </m:r>
                                          <m:d>
                                            <m:dPr>
                                              <m:begChr m:val="|"/>
                                              <m:endChr m:val=""/>
                                              <m:ctrlPr>
                                                <a:rPr lang="en-CA" i="1">
                                                  <a:solidFill>
                                                    <a:srgbClr val="836967"/>
                                                  </a:solidFill>
                                                  <a:latin typeface="Cambria Math" panose="02040503050406030204" pitchFamily="18" charset="0"/>
                                                </a:rPr>
                                              </m:ctrlPr>
                                            </m:dPr>
                                            <m:e>
                                              <m:sSub>
                                                <m:sSubPr>
                                                  <m:ctrlPr>
                                                    <a:rPr lang="en-CA" i="1">
                                                      <a:solidFill>
                                                        <a:srgbClr val="836967"/>
                                                      </a:solidFill>
                                                      <a:latin typeface="Cambria Math" panose="02040503050406030204" pitchFamily="18" charset="0"/>
                                                    </a:rPr>
                                                  </m:ctrlPr>
                                                </m:sSubPr>
                                                <m:e>
                                                  <m:r>
                                                    <a:rPr lang="en-CA" b="0" i="1">
                                                      <a:latin typeface="Cambria Math" panose="02040503050406030204" pitchFamily="18" charset="0"/>
                                                    </a:rPr>
                                                    <m:t>𝑥</m:t>
                                                  </m:r>
                                                </m:e>
                                                <m:sub>
                                                  <m:r>
                                                    <a:rPr lang="en-CA" b="0" i="1">
                                                      <a:latin typeface="Cambria Math" panose="02040503050406030204" pitchFamily="18" charset="0"/>
                                                    </a:rPr>
                                                    <m:t>1</m:t>
                                                  </m:r>
                                                </m:sub>
                                              </m:sSub>
                                              <m:r>
                                                <a:rPr lang="en-CA" b="0">
                                                  <a:latin typeface="Cambria Math" panose="02040503050406030204" pitchFamily="18" charset="0"/>
                                                </a:rPr>
                                                <m:t>−</m:t>
                                              </m:r>
                                              <m:sSub>
                                                <m:sSubPr>
                                                  <m:ctrlPr>
                                                    <a:rPr lang="en-CA" i="1">
                                                      <a:solidFill>
                                                        <a:srgbClr val="836967"/>
                                                      </a:solidFill>
                                                      <a:latin typeface="Cambria Math" panose="02040503050406030204" pitchFamily="18" charset="0"/>
                                                    </a:rPr>
                                                  </m:ctrlPr>
                                                </m:sSubPr>
                                                <m:e>
                                                  <m:r>
                                                    <a:rPr lang="en-CA" b="0" i="1">
                                                      <a:latin typeface="Cambria Math" panose="02040503050406030204" pitchFamily="18" charset="0"/>
                                                    </a:rPr>
                                                    <m:t>𝑥</m:t>
                                                  </m:r>
                                                </m:e>
                                                <m:sub>
                                                  <m:r>
                                                    <a:rPr lang="en-CA" b="0" i="1">
                                                      <a:latin typeface="Cambria Math" panose="02040503050406030204" pitchFamily="18" charset="0"/>
                                                    </a:rPr>
                                                    <m:t>2</m:t>
                                                  </m:r>
                                                </m:sub>
                                              </m:sSub>
                                              <m:r>
                                                <a:rPr lang="en-CA" b="0" i="1" smtClean="0">
                                                  <a:latin typeface="Cambria Math" panose="02040503050406030204" pitchFamily="18" charset="0"/>
                                                </a:rPr>
                                                <m:t>|</m:t>
                                              </m:r>
                                            </m:e>
                                          </m:d>
                                        </m:e>
                                      </m:d>
                                    </m:den>
                                  </m:f>
                                </m:e>
                              </m:d>
                            </m:e>
                            <m:e>
                              <m:d>
                                <m:dPr>
                                  <m:ctrlPr>
                                    <a:rPr lang="en-CA" i="1" smtClean="0">
                                      <a:solidFill>
                                        <a:schemeClr val="tx1"/>
                                      </a:solidFill>
                                      <a:latin typeface="Cambria Math" panose="02040503050406030204" pitchFamily="18" charset="0"/>
                                    </a:rPr>
                                  </m:ctrlPr>
                                </m:dPr>
                                <m:e>
                                  <m:f>
                                    <m:fPr>
                                      <m:type m:val="noBar"/>
                                      <m:ctrlPr>
                                        <a:rPr lang="en-CA" i="1" smtClean="0">
                                          <a:solidFill>
                                            <a:schemeClr val="tx1"/>
                                          </a:solidFill>
                                          <a:latin typeface="Cambria Math" panose="02040503050406030204" pitchFamily="18" charset="0"/>
                                        </a:rPr>
                                      </m:ctrlPr>
                                    </m:fPr>
                                    <m:num>
                                      <m:sSub>
                                        <m:sSubPr>
                                          <m:ctrlPr>
                                            <a:rPr lang="pt-BR" i="1" smtClean="0">
                                              <a:latin typeface="Cambria Math" panose="02040503050406030204" pitchFamily="18" charset="0"/>
                                            </a:rPr>
                                          </m:ctrlPr>
                                        </m:sSubPr>
                                        <m:e>
                                          <m:r>
                                            <a:rPr lang="en-CA" b="0" i="1" smtClean="0">
                                              <a:latin typeface="Cambria Math" panose="02040503050406030204" pitchFamily="18" charset="0"/>
                                            </a:rPr>
                                            <m:t>𝑥</m:t>
                                          </m:r>
                                        </m:e>
                                        <m:sub>
                                          <m:r>
                                            <a:rPr lang="en-CA" b="0" i="1">
                                              <a:latin typeface="Cambria Math" panose="02040503050406030204" pitchFamily="18" charset="0"/>
                                            </a:rPr>
                                            <m:t>1</m:t>
                                          </m:r>
                                        </m:sub>
                                      </m:sSub>
                                    </m:num>
                                    <m:den>
                                      <m:sSub>
                                        <m:sSubPr>
                                          <m:ctrlPr>
                                            <a:rPr lang="pt-BR" i="1">
                                              <a:latin typeface="Cambria Math" panose="02040503050406030204" pitchFamily="18" charset="0"/>
                                            </a:rPr>
                                          </m:ctrlPr>
                                        </m:sSubPr>
                                        <m:e>
                                          <m:r>
                                            <a:rPr lang="en-CA" b="0" i="1" smtClean="0">
                                              <a:latin typeface="Cambria Math" panose="02040503050406030204" pitchFamily="18" charset="0"/>
                                            </a:rPr>
                                            <m:t>𝑥</m:t>
                                          </m:r>
                                        </m:e>
                                        <m:sub>
                                          <m:r>
                                            <a:rPr lang="en-CA" b="0" i="1">
                                              <a:latin typeface="Cambria Math" panose="02040503050406030204" pitchFamily="18" charset="0"/>
                                            </a:rPr>
                                            <m:t>2</m:t>
                                          </m:r>
                                        </m:sub>
                                      </m:sSub>
                                    </m:den>
                                  </m:f>
                                </m:e>
                              </m:d>
                            </m:e>
                          </m:eqArr>
                        </m:e>
                      </m:d>
                      <m:r>
                        <a:rPr lang="en-CA" b="0" i="1" smtClean="0">
                          <a:solidFill>
                            <a:schemeClr val="tx1"/>
                          </a:solidFill>
                          <a:latin typeface="Cambria Math" panose="02040503050406030204" pitchFamily="18" charset="0"/>
                        </a:rPr>
                        <m:t>   </m:t>
                      </m:r>
                      <m:r>
                        <a:rPr lang="en-CA" b="0" i="1" smtClean="0">
                          <a:solidFill>
                            <a:schemeClr val="tx1"/>
                          </a:solidFill>
                          <a:latin typeface="Cambria Math" panose="02040503050406030204" pitchFamily="18" charset="0"/>
                        </a:rPr>
                        <m:t>𝑖𝑓</m:t>
                      </m:r>
                      <m:rad>
                        <m:radPr>
                          <m:degHide m:val="on"/>
                          <m:ctrlPr>
                            <a:rPr lang="en-CA" b="0" i="1" smtClean="0">
                              <a:solidFill>
                                <a:schemeClr val="tx1"/>
                              </a:solidFill>
                              <a:latin typeface="Cambria Math" panose="02040503050406030204" pitchFamily="18" charset="0"/>
                            </a:rPr>
                          </m:ctrlPr>
                        </m:radPr>
                        <m:deg/>
                        <m:e>
                          <m:sSubSup>
                            <m:sSubSupPr>
                              <m:ctrlPr>
                                <a:rPr lang="en-CA" i="1">
                                  <a:latin typeface="Cambria Math" panose="02040503050406030204" pitchFamily="18" charset="0"/>
                                </a:rPr>
                              </m:ctrlPr>
                            </m:sSubSupPr>
                            <m:e>
                              <m:r>
                                <a:rPr lang="en-CA" i="1">
                                  <a:latin typeface="Cambria Math" panose="02040503050406030204" pitchFamily="18" charset="0"/>
                                </a:rPr>
                                <m:t>𝑋</m:t>
                              </m:r>
                            </m:e>
                            <m:sub>
                              <m:r>
                                <a:rPr lang="en-CA" i="1">
                                  <a:latin typeface="Cambria Math" panose="02040503050406030204" pitchFamily="18" charset="0"/>
                                </a:rPr>
                                <m:t>1</m:t>
                              </m:r>
                            </m:sub>
                            <m:sup>
                              <m:r>
                                <a:rPr lang="en-CA" b="0" i="1" smtClean="0">
                                  <a:latin typeface="Cambria Math" panose="02040503050406030204" pitchFamily="18" charset="0"/>
                                </a:rPr>
                                <m:t>2</m:t>
                              </m:r>
                            </m:sup>
                          </m:sSubSup>
                          <m:r>
                            <a:rPr lang="en-CA" b="0" i="1" smtClean="0">
                              <a:solidFill>
                                <a:schemeClr val="tx1"/>
                              </a:solidFill>
                              <a:latin typeface="Cambria Math" panose="02040503050406030204" pitchFamily="18" charset="0"/>
                            </a:rPr>
                            <m:t>+</m:t>
                          </m:r>
                          <m:sSubSup>
                            <m:sSubSupPr>
                              <m:ctrlPr>
                                <a:rPr lang="en-CA" i="1">
                                  <a:latin typeface="Cambria Math" panose="02040503050406030204" pitchFamily="18" charset="0"/>
                                </a:rPr>
                              </m:ctrlPr>
                            </m:sSubSupPr>
                            <m:e>
                              <m:r>
                                <a:rPr lang="en-CA" i="1">
                                  <a:latin typeface="Cambria Math" panose="02040503050406030204" pitchFamily="18" charset="0"/>
                                </a:rPr>
                                <m:t>𝑋</m:t>
                              </m:r>
                            </m:e>
                            <m:sub>
                              <m:r>
                                <a:rPr lang="en-CA" b="0" i="1" smtClean="0">
                                  <a:latin typeface="Cambria Math" panose="02040503050406030204" pitchFamily="18" charset="0"/>
                                </a:rPr>
                                <m:t>2</m:t>
                              </m:r>
                            </m:sub>
                            <m:sup>
                              <m:r>
                                <a:rPr lang="en-CA" b="0" i="1" smtClean="0">
                                  <a:latin typeface="Cambria Math" panose="02040503050406030204" pitchFamily="18" charset="0"/>
                                </a:rPr>
                                <m:t>2</m:t>
                              </m:r>
                            </m:sup>
                          </m:sSubSup>
                          <m:r>
                            <a:rPr lang="en-CA" b="0" i="1" smtClean="0">
                              <a:latin typeface="Cambria Math" panose="02040503050406030204" pitchFamily="18" charset="0"/>
                            </a:rPr>
                            <m:t> </m:t>
                          </m:r>
                        </m:e>
                      </m:rad>
                      <m:r>
                        <a:rPr lang="en-CA" b="0" i="1" smtClean="0">
                          <a:solidFill>
                            <a:schemeClr val="tx1"/>
                          </a:solidFill>
                          <a:latin typeface="Cambria Math" panose="02040503050406030204" pitchFamily="18" charset="0"/>
                        </a:rPr>
                        <m:t>&gt;2</m:t>
                      </m:r>
                    </m:oMath>
                  </m:oMathPara>
                </a14:m>
                <a:br>
                  <a:rPr lang="en-CA" dirty="0">
                    <a:solidFill>
                      <a:schemeClr val="tx1"/>
                    </a:solidFill>
                  </a:rPr>
                </a:br>
                <a:endParaRPr lang="en-CA" dirty="0">
                  <a:solidFill>
                    <a:schemeClr val="tx1"/>
                  </a:solidFill>
                </a:endParaRPr>
              </a:p>
            </p:txBody>
          </p:sp>
        </mc:Choice>
        <mc:Fallback xmlns="">
          <p:sp>
            <p:nvSpPr>
              <p:cNvPr id="4" name="TextBox 3">
                <a:extLst>
                  <a:ext uri="{FF2B5EF4-FFF2-40B4-BE49-F238E27FC236}">
                    <a16:creationId xmlns:a16="http://schemas.microsoft.com/office/drawing/2014/main" id="{4F68C516-16C5-BD2A-1182-C7A490944718}"/>
                  </a:ext>
                </a:extLst>
              </p:cNvPr>
              <p:cNvSpPr txBox="1">
                <a:spLocks noRot="1" noChangeAspect="1" noMove="1" noResize="1" noEditPoints="1" noAdjustHandles="1" noChangeArrowheads="1" noChangeShapeType="1" noTextEdit="1"/>
              </p:cNvSpPr>
              <p:nvPr/>
            </p:nvSpPr>
            <p:spPr>
              <a:xfrm>
                <a:off x="450732" y="2473612"/>
                <a:ext cx="5460239" cy="1356333"/>
              </a:xfrm>
              <a:prstGeom prst="rect">
                <a:avLst/>
              </a:prstGeom>
              <a:blipFill>
                <a:blip r:embed="rId3"/>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E12D160D-AF7F-F725-7299-7C5EEDBB023B}"/>
                  </a:ext>
                </a:extLst>
              </p:cNvPr>
              <p:cNvSpPr txBox="1"/>
              <p:nvPr/>
            </p:nvSpPr>
            <p:spPr>
              <a:xfrm>
                <a:off x="3872784" y="4737584"/>
                <a:ext cx="2038187" cy="41062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CA" sz="1600" i="1" smtClean="0">
                              <a:solidFill>
                                <a:schemeClr val="tx1"/>
                              </a:solidFill>
                              <a:latin typeface="Cambria Math" panose="02040503050406030204" pitchFamily="18" charset="0"/>
                            </a:rPr>
                          </m:ctrlPr>
                        </m:dPr>
                        <m:e>
                          <m:d>
                            <m:dPr>
                              <m:ctrlPr>
                                <a:rPr lang="en-CA" sz="1600" i="1">
                                  <a:solidFill>
                                    <a:schemeClr val="tx1"/>
                                  </a:solidFill>
                                  <a:latin typeface="Cambria Math" panose="02040503050406030204" pitchFamily="18" charset="0"/>
                                </a:rPr>
                              </m:ctrlPr>
                            </m:dPr>
                            <m:e>
                              <m:m>
                                <m:mPr>
                                  <m:plcHide m:val="on"/>
                                  <m:mcs>
                                    <m:mc>
                                      <m:mcPr>
                                        <m:count m:val="1"/>
                                        <m:mcJc m:val="center"/>
                                      </m:mcPr>
                                    </m:mc>
                                  </m:mcs>
                                  <m:ctrlPr>
                                    <a:rPr lang="en-CA" sz="1600" i="1">
                                      <a:solidFill>
                                        <a:schemeClr val="tx1"/>
                                      </a:solidFill>
                                      <a:latin typeface="Cambria Math" panose="02040503050406030204" pitchFamily="18" charset="0"/>
                                    </a:rPr>
                                  </m:ctrlPr>
                                </m:mPr>
                                <m:mr>
                                  <m:e>
                                    <m:r>
                                      <a:rPr lang="en-CA" sz="1600">
                                        <a:solidFill>
                                          <a:schemeClr val="tx1"/>
                                        </a:solidFill>
                                        <a:latin typeface="Cambria Math" panose="02040503050406030204" pitchFamily="18" charset="0"/>
                                      </a:rPr>
                                      <m:t>2</m:t>
                                    </m:r>
                                  </m:e>
                                </m:mr>
                                <m:mr>
                                  <m:e>
                                    <m:r>
                                      <a:rPr lang="en-CA" sz="1600" i="0">
                                        <a:solidFill>
                                          <a:schemeClr val="tx1"/>
                                        </a:solidFill>
                                        <a:latin typeface="Cambria Math" panose="02040503050406030204" pitchFamily="18" charset="0"/>
                                      </a:rPr>
                                      <m:t>2</m:t>
                                    </m:r>
                                  </m:e>
                                </m:mr>
                              </m:m>
                            </m:e>
                          </m:d>
                          <m:r>
                            <a:rPr lang="en-CA" sz="1600" i="0">
                              <a:solidFill>
                                <a:schemeClr val="tx1"/>
                              </a:solidFill>
                              <a:latin typeface="Cambria Math" panose="02040503050406030204" pitchFamily="18" charset="0"/>
                            </a:rPr>
                            <m:t>,</m:t>
                          </m:r>
                          <m:d>
                            <m:dPr>
                              <m:ctrlPr>
                                <a:rPr lang="en-CA" sz="1600" i="1">
                                  <a:solidFill>
                                    <a:schemeClr val="tx1"/>
                                  </a:solidFill>
                                  <a:latin typeface="Cambria Math" panose="02040503050406030204" pitchFamily="18" charset="0"/>
                                </a:rPr>
                              </m:ctrlPr>
                            </m:dPr>
                            <m:e>
                              <m:m>
                                <m:mPr>
                                  <m:plcHide m:val="on"/>
                                  <m:mcs>
                                    <m:mc>
                                      <m:mcPr>
                                        <m:count m:val="1"/>
                                        <m:mcJc m:val="center"/>
                                      </m:mcPr>
                                    </m:mc>
                                  </m:mcs>
                                  <m:ctrlPr>
                                    <a:rPr lang="en-CA" sz="1600" i="1">
                                      <a:solidFill>
                                        <a:schemeClr val="tx1"/>
                                      </a:solidFill>
                                      <a:latin typeface="Cambria Math" panose="02040503050406030204" pitchFamily="18" charset="0"/>
                                    </a:rPr>
                                  </m:ctrlPr>
                                </m:mPr>
                                <m:mr>
                                  <m:e>
                                    <m:r>
                                      <a:rPr lang="en-CA" sz="1600" b="0" i="0" smtClean="0">
                                        <a:solidFill>
                                          <a:schemeClr val="tx1"/>
                                        </a:solidFill>
                                        <a:latin typeface="Cambria Math" panose="02040503050406030204" pitchFamily="18" charset="0"/>
                                      </a:rPr>
                                      <m:t>10</m:t>
                                    </m:r>
                                  </m:e>
                                </m:mr>
                                <m:mr>
                                  <m:e>
                                    <m:r>
                                      <a:rPr lang="en-CA" sz="1600" b="0" i="0" smtClean="0">
                                        <a:solidFill>
                                          <a:schemeClr val="tx1"/>
                                        </a:solidFill>
                                        <a:latin typeface="Cambria Math" panose="02040503050406030204" pitchFamily="18" charset="0"/>
                                      </a:rPr>
                                      <m:t>6</m:t>
                                    </m:r>
                                  </m:e>
                                </m:mr>
                              </m:m>
                            </m:e>
                          </m:d>
                          <m:r>
                            <a:rPr lang="en-CA" sz="1600" i="0">
                              <a:solidFill>
                                <a:schemeClr val="tx1"/>
                              </a:solidFill>
                              <a:latin typeface="Cambria Math" panose="02040503050406030204" pitchFamily="18" charset="0"/>
                            </a:rPr>
                            <m:t>,</m:t>
                          </m:r>
                          <m:d>
                            <m:dPr>
                              <m:ctrlPr>
                                <a:rPr lang="en-CA" sz="1600" i="1">
                                  <a:solidFill>
                                    <a:schemeClr val="tx1"/>
                                  </a:solidFill>
                                  <a:latin typeface="Cambria Math" panose="02040503050406030204" pitchFamily="18" charset="0"/>
                                </a:rPr>
                              </m:ctrlPr>
                            </m:dPr>
                            <m:e>
                              <m:m>
                                <m:mPr>
                                  <m:plcHide m:val="on"/>
                                  <m:mcs>
                                    <m:mc>
                                      <m:mcPr>
                                        <m:count m:val="1"/>
                                        <m:mcJc m:val="center"/>
                                      </m:mcPr>
                                    </m:mc>
                                  </m:mcs>
                                  <m:ctrlPr>
                                    <a:rPr lang="en-CA" sz="1600" i="1">
                                      <a:solidFill>
                                        <a:schemeClr val="tx1"/>
                                      </a:solidFill>
                                      <a:latin typeface="Cambria Math" panose="02040503050406030204" pitchFamily="18" charset="0"/>
                                    </a:rPr>
                                  </m:ctrlPr>
                                </m:mPr>
                                <m:mr>
                                  <m:e>
                                    <m:r>
                                      <a:rPr lang="en-CA" sz="1600" b="0" i="0" smtClean="0">
                                        <a:solidFill>
                                          <a:schemeClr val="tx1"/>
                                        </a:solidFill>
                                        <a:latin typeface="Cambria Math" panose="02040503050406030204" pitchFamily="18" charset="0"/>
                                      </a:rPr>
                                      <m:t>6</m:t>
                                    </m:r>
                                  </m:e>
                                </m:mr>
                                <m:mr>
                                  <m:e>
                                    <m:r>
                                      <a:rPr lang="en-CA" sz="1600" b="0" i="0" smtClean="0">
                                        <a:solidFill>
                                          <a:schemeClr val="tx1"/>
                                        </a:solidFill>
                                        <a:latin typeface="Cambria Math" panose="02040503050406030204" pitchFamily="18" charset="0"/>
                                      </a:rPr>
                                      <m:t>6</m:t>
                                    </m:r>
                                  </m:e>
                                </m:mr>
                              </m:m>
                            </m:e>
                          </m:d>
                          <m:r>
                            <a:rPr lang="en-CA" sz="1600" i="0">
                              <a:solidFill>
                                <a:schemeClr val="tx1"/>
                              </a:solidFill>
                              <a:latin typeface="Cambria Math" panose="02040503050406030204" pitchFamily="18" charset="0"/>
                            </a:rPr>
                            <m:t>,</m:t>
                          </m:r>
                          <m:d>
                            <m:dPr>
                              <m:ctrlPr>
                                <a:rPr lang="en-CA" sz="1600" i="1">
                                  <a:solidFill>
                                    <a:schemeClr val="tx1"/>
                                  </a:solidFill>
                                  <a:latin typeface="Cambria Math" panose="02040503050406030204" pitchFamily="18" charset="0"/>
                                </a:rPr>
                              </m:ctrlPr>
                            </m:dPr>
                            <m:e>
                              <m:m>
                                <m:mPr>
                                  <m:plcHide m:val="on"/>
                                  <m:mcs>
                                    <m:mc>
                                      <m:mcPr>
                                        <m:count m:val="1"/>
                                        <m:mcJc m:val="center"/>
                                      </m:mcPr>
                                    </m:mc>
                                  </m:mcs>
                                  <m:ctrlPr>
                                    <a:rPr lang="en-CA" sz="1600" i="1">
                                      <a:solidFill>
                                        <a:schemeClr val="tx1"/>
                                      </a:solidFill>
                                      <a:latin typeface="Cambria Math" panose="02040503050406030204" pitchFamily="18" charset="0"/>
                                    </a:rPr>
                                  </m:ctrlPr>
                                </m:mPr>
                                <m:mr>
                                  <m:e>
                                    <m:r>
                                      <a:rPr lang="en-CA" sz="1600" b="0" i="0" smtClean="0">
                                        <a:solidFill>
                                          <a:schemeClr val="tx1"/>
                                        </a:solidFill>
                                        <a:latin typeface="Cambria Math" panose="02040503050406030204" pitchFamily="18" charset="0"/>
                                      </a:rPr>
                                      <m:t>6</m:t>
                                    </m:r>
                                  </m:e>
                                </m:mr>
                                <m:mr>
                                  <m:e>
                                    <m:r>
                                      <a:rPr lang="en-CA" sz="1600" b="0" i="0" smtClean="0">
                                        <a:solidFill>
                                          <a:schemeClr val="tx1"/>
                                        </a:solidFill>
                                        <a:latin typeface="Cambria Math" panose="02040503050406030204" pitchFamily="18" charset="0"/>
                                      </a:rPr>
                                      <m:t>10</m:t>
                                    </m:r>
                                  </m:e>
                                </m:mr>
                              </m:m>
                            </m:e>
                          </m:d>
                        </m:e>
                      </m:d>
                    </m:oMath>
                  </m:oMathPara>
                </a14:m>
                <a:endParaRPr lang="en-CA" sz="1600" dirty="0">
                  <a:solidFill>
                    <a:schemeClr val="tx1"/>
                  </a:solidFill>
                </a:endParaRPr>
              </a:p>
            </p:txBody>
          </p:sp>
        </mc:Choice>
        <mc:Fallback xmlns="">
          <p:sp>
            <p:nvSpPr>
              <p:cNvPr id="5" name="TextBox 4">
                <a:extLst>
                  <a:ext uri="{FF2B5EF4-FFF2-40B4-BE49-F238E27FC236}">
                    <a16:creationId xmlns:a16="http://schemas.microsoft.com/office/drawing/2014/main" id="{E12D160D-AF7F-F725-7299-7C5EEDBB023B}"/>
                  </a:ext>
                </a:extLst>
              </p:cNvPr>
              <p:cNvSpPr txBox="1">
                <a:spLocks noRot="1" noChangeAspect="1" noMove="1" noResize="1" noEditPoints="1" noAdjustHandles="1" noChangeArrowheads="1" noChangeShapeType="1" noTextEdit="1"/>
              </p:cNvSpPr>
              <p:nvPr/>
            </p:nvSpPr>
            <p:spPr>
              <a:xfrm>
                <a:off x="3872784" y="4737584"/>
                <a:ext cx="2038187" cy="410625"/>
              </a:xfrm>
              <a:prstGeom prst="rect">
                <a:avLst/>
              </a:prstGeom>
              <a:blipFill>
                <a:blip r:embed="rId4"/>
                <a:stretch>
                  <a:fillRect t="-1471" b="-14706"/>
                </a:stretch>
              </a:blipFill>
            </p:spPr>
            <p:txBody>
              <a:bodyPr/>
              <a:lstStyle/>
              <a:p>
                <a:r>
                  <a:rPr lang="en-IN">
                    <a:noFill/>
                  </a:rPr>
                  <a:t> </a:t>
                </a:r>
              </a:p>
            </p:txBody>
          </p:sp>
        </mc:Fallback>
      </mc:AlternateContent>
      <p:pic>
        <p:nvPicPr>
          <p:cNvPr id="9" name="Picture 8">
            <a:extLst>
              <a:ext uri="{FF2B5EF4-FFF2-40B4-BE49-F238E27FC236}">
                <a16:creationId xmlns:a16="http://schemas.microsoft.com/office/drawing/2014/main" id="{5031D153-0A35-BBBD-F59A-BB06517551A2}"/>
              </a:ext>
            </a:extLst>
          </p:cNvPr>
          <p:cNvPicPr>
            <a:picLocks noChangeAspect="1"/>
          </p:cNvPicPr>
          <p:nvPr/>
        </p:nvPicPr>
        <p:blipFill>
          <a:blip r:embed="rId5"/>
          <a:stretch>
            <a:fillRect/>
          </a:stretch>
        </p:blipFill>
        <p:spPr>
          <a:xfrm>
            <a:off x="3180851" y="4853060"/>
            <a:ext cx="592918" cy="179672"/>
          </a:xfrm>
          <a:prstGeom prst="rect">
            <a:avLst/>
          </a:prstGeom>
        </p:spPr>
      </p:pic>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8206E748-4478-2029-8F8B-D9C24F28DE97}"/>
                  </a:ext>
                </a:extLst>
              </p:cNvPr>
              <p:cNvSpPr txBox="1"/>
              <p:nvPr/>
            </p:nvSpPr>
            <p:spPr>
              <a:xfrm>
                <a:off x="717452" y="4692219"/>
                <a:ext cx="2227214" cy="50135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en-CA" sz="1600" i="1">
                              <a:latin typeface="Cambria Math" panose="02040503050406030204" pitchFamily="18" charset="0"/>
                            </a:rPr>
                          </m:ctrlPr>
                        </m:dPr>
                        <m:e>
                          <m:d>
                            <m:dPr>
                              <m:ctrlPr>
                                <a:rPr lang="en-CA" sz="1600" i="1">
                                  <a:latin typeface="Cambria Math" panose="02040503050406030204" pitchFamily="18" charset="0"/>
                                </a:rPr>
                              </m:ctrlPr>
                            </m:dPr>
                            <m:e>
                              <m:m>
                                <m:mPr>
                                  <m:plcHide m:val="on"/>
                                  <m:mcs>
                                    <m:mc>
                                      <m:mcPr>
                                        <m:count m:val="1"/>
                                        <m:mcJc m:val="center"/>
                                      </m:mcPr>
                                    </m:mc>
                                  </m:mcs>
                                  <m:ctrlPr>
                                    <a:rPr lang="en-CA" sz="1600" i="1">
                                      <a:latin typeface="Cambria Math" panose="02040503050406030204" pitchFamily="18" charset="0"/>
                                    </a:rPr>
                                  </m:ctrlPr>
                                </m:mPr>
                                <m:mr>
                                  <m:e>
                                    <m:r>
                                      <a:rPr lang="en-CA" sz="1600">
                                        <a:latin typeface="Cambria Math" panose="02040503050406030204" pitchFamily="18" charset="0"/>
                                      </a:rPr>
                                      <m:t>2</m:t>
                                    </m:r>
                                  </m:e>
                                </m:mr>
                                <m:mr>
                                  <m:e>
                                    <m:r>
                                      <a:rPr lang="en-CA" sz="1600">
                                        <a:latin typeface="Cambria Math" panose="02040503050406030204" pitchFamily="18" charset="0"/>
                                      </a:rPr>
                                      <m:t>2</m:t>
                                    </m:r>
                                  </m:e>
                                </m:mr>
                              </m:m>
                            </m:e>
                          </m:d>
                          <m:r>
                            <a:rPr lang="en-CA" sz="1600">
                              <a:latin typeface="Cambria Math" panose="02040503050406030204" pitchFamily="18" charset="0"/>
                            </a:rPr>
                            <m:t>,</m:t>
                          </m:r>
                          <m:d>
                            <m:dPr>
                              <m:ctrlPr>
                                <a:rPr lang="en-CA" sz="1600" i="1">
                                  <a:latin typeface="Cambria Math" panose="02040503050406030204" pitchFamily="18" charset="0"/>
                                </a:rPr>
                              </m:ctrlPr>
                            </m:dPr>
                            <m:e>
                              <m:m>
                                <m:mPr>
                                  <m:plcHide m:val="on"/>
                                  <m:mcs>
                                    <m:mc>
                                      <m:mcPr>
                                        <m:count m:val="1"/>
                                        <m:mcJc m:val="center"/>
                                      </m:mcPr>
                                    </m:mc>
                                  </m:mcs>
                                  <m:ctrlPr>
                                    <a:rPr lang="en-CA" sz="1600" i="1">
                                      <a:latin typeface="Cambria Math" panose="02040503050406030204" pitchFamily="18" charset="0"/>
                                    </a:rPr>
                                  </m:ctrlPr>
                                </m:mPr>
                                <m:mr>
                                  <m:e>
                                    <m:r>
                                      <a:rPr lang="en-CA" sz="1600">
                                        <a:latin typeface="Cambria Math" panose="02040503050406030204" pitchFamily="18" charset="0"/>
                                      </a:rPr>
                                      <m:t>2</m:t>
                                    </m:r>
                                  </m:e>
                                </m:mr>
                                <m:mr>
                                  <m:e>
                                    <m:r>
                                      <a:rPr lang="en-CA" sz="1600">
                                        <a:latin typeface="Cambria Math" panose="02040503050406030204" pitchFamily="18" charset="0"/>
                                      </a:rPr>
                                      <m:t>−2</m:t>
                                    </m:r>
                                  </m:e>
                                </m:mr>
                              </m:m>
                            </m:e>
                          </m:d>
                          <m:r>
                            <a:rPr lang="en-CA" sz="1600">
                              <a:latin typeface="Cambria Math" panose="02040503050406030204" pitchFamily="18" charset="0"/>
                            </a:rPr>
                            <m:t>,</m:t>
                          </m:r>
                          <m:d>
                            <m:dPr>
                              <m:ctrlPr>
                                <a:rPr lang="en-CA" sz="1600" i="1">
                                  <a:latin typeface="Cambria Math" panose="02040503050406030204" pitchFamily="18" charset="0"/>
                                </a:rPr>
                              </m:ctrlPr>
                            </m:dPr>
                            <m:e>
                              <m:m>
                                <m:mPr>
                                  <m:plcHide m:val="on"/>
                                  <m:mcs>
                                    <m:mc>
                                      <m:mcPr>
                                        <m:count m:val="1"/>
                                        <m:mcJc m:val="center"/>
                                      </m:mcPr>
                                    </m:mc>
                                  </m:mcs>
                                  <m:ctrlPr>
                                    <a:rPr lang="en-CA" sz="1600" i="1">
                                      <a:latin typeface="Cambria Math" panose="02040503050406030204" pitchFamily="18" charset="0"/>
                                    </a:rPr>
                                  </m:ctrlPr>
                                </m:mPr>
                                <m:mr>
                                  <m:e>
                                    <m:r>
                                      <a:rPr lang="en-CA" sz="1600">
                                        <a:latin typeface="Cambria Math" panose="02040503050406030204" pitchFamily="18" charset="0"/>
                                      </a:rPr>
                                      <m:t>−2</m:t>
                                    </m:r>
                                  </m:e>
                                </m:mr>
                                <m:mr>
                                  <m:e>
                                    <m:r>
                                      <a:rPr lang="en-CA" sz="1600">
                                        <a:latin typeface="Cambria Math" panose="02040503050406030204" pitchFamily="18" charset="0"/>
                                      </a:rPr>
                                      <m:t>−2</m:t>
                                    </m:r>
                                  </m:e>
                                </m:mr>
                              </m:m>
                            </m:e>
                          </m:d>
                          <m:r>
                            <a:rPr lang="en-CA" sz="1600">
                              <a:latin typeface="Cambria Math" panose="02040503050406030204" pitchFamily="18" charset="0"/>
                            </a:rPr>
                            <m:t>,</m:t>
                          </m:r>
                          <m:d>
                            <m:dPr>
                              <m:ctrlPr>
                                <a:rPr lang="en-CA" sz="1600" i="1">
                                  <a:latin typeface="Cambria Math" panose="02040503050406030204" pitchFamily="18" charset="0"/>
                                </a:rPr>
                              </m:ctrlPr>
                            </m:dPr>
                            <m:e>
                              <m:m>
                                <m:mPr>
                                  <m:plcHide m:val="on"/>
                                  <m:mcs>
                                    <m:mc>
                                      <m:mcPr>
                                        <m:count m:val="1"/>
                                        <m:mcJc m:val="center"/>
                                      </m:mcPr>
                                    </m:mc>
                                  </m:mcs>
                                  <m:ctrlPr>
                                    <a:rPr lang="en-CA" sz="1600" i="1">
                                      <a:latin typeface="Cambria Math" panose="02040503050406030204" pitchFamily="18" charset="0"/>
                                    </a:rPr>
                                  </m:ctrlPr>
                                </m:mPr>
                                <m:mr>
                                  <m:e>
                                    <m:r>
                                      <a:rPr lang="en-CA" sz="1600">
                                        <a:latin typeface="Cambria Math" panose="02040503050406030204" pitchFamily="18" charset="0"/>
                                      </a:rPr>
                                      <m:t>−2</m:t>
                                    </m:r>
                                  </m:e>
                                </m:mr>
                                <m:mr>
                                  <m:e>
                                    <m:r>
                                      <a:rPr lang="en-CA" sz="1600">
                                        <a:latin typeface="Cambria Math" panose="02040503050406030204" pitchFamily="18" charset="0"/>
                                      </a:rPr>
                                      <m:t>2</m:t>
                                    </m:r>
                                  </m:e>
                                </m:mr>
                              </m:m>
                            </m:e>
                          </m:d>
                        </m:e>
                      </m:d>
                    </m:oMath>
                  </m:oMathPara>
                </a14:m>
                <a:endParaRPr lang="en-CA" sz="1600" dirty="0"/>
              </a:p>
            </p:txBody>
          </p:sp>
        </mc:Choice>
        <mc:Fallback xmlns="">
          <p:sp>
            <p:nvSpPr>
              <p:cNvPr id="18" name="TextBox 17">
                <a:extLst>
                  <a:ext uri="{FF2B5EF4-FFF2-40B4-BE49-F238E27FC236}">
                    <a16:creationId xmlns:a16="http://schemas.microsoft.com/office/drawing/2014/main" id="{8206E748-4478-2029-8F8B-D9C24F28DE97}"/>
                  </a:ext>
                </a:extLst>
              </p:cNvPr>
              <p:cNvSpPr txBox="1">
                <a:spLocks noRot="1" noChangeAspect="1" noMove="1" noResize="1" noEditPoints="1" noAdjustHandles="1" noChangeArrowheads="1" noChangeShapeType="1" noTextEdit="1"/>
              </p:cNvSpPr>
              <p:nvPr/>
            </p:nvSpPr>
            <p:spPr>
              <a:xfrm>
                <a:off x="717452" y="4692219"/>
                <a:ext cx="2227214" cy="501356"/>
              </a:xfrm>
              <a:prstGeom prst="rect">
                <a:avLst/>
              </a:prstGeom>
              <a:blipFill>
                <a:blip r:embed="rId6"/>
                <a:stretch>
                  <a:fillRect r="-2740" b="-3659"/>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16051BE4-6601-79A2-E5DC-9450170BDC4B}"/>
                  </a:ext>
                </a:extLst>
              </p:cNvPr>
              <p:cNvSpPr txBox="1"/>
              <p:nvPr/>
            </p:nvSpPr>
            <p:spPr>
              <a:xfrm>
                <a:off x="803738" y="5615082"/>
                <a:ext cx="2227214" cy="40902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CA" sz="1600" i="1" smtClean="0">
                              <a:solidFill>
                                <a:schemeClr val="tx1"/>
                              </a:solidFill>
                              <a:latin typeface="Cambria Math" panose="02040503050406030204" pitchFamily="18" charset="0"/>
                            </a:rPr>
                          </m:ctrlPr>
                        </m:dPr>
                        <m:e>
                          <m:d>
                            <m:dPr>
                              <m:ctrlPr>
                                <a:rPr lang="en-CA" sz="1600" i="1">
                                  <a:solidFill>
                                    <a:schemeClr val="tx1"/>
                                  </a:solidFill>
                                  <a:latin typeface="Cambria Math" panose="02040503050406030204" pitchFamily="18" charset="0"/>
                                </a:rPr>
                              </m:ctrlPr>
                            </m:dPr>
                            <m:e>
                              <m:m>
                                <m:mPr>
                                  <m:plcHide m:val="on"/>
                                  <m:mcs>
                                    <m:mc>
                                      <m:mcPr>
                                        <m:count m:val="1"/>
                                        <m:mcJc m:val="center"/>
                                      </m:mcPr>
                                    </m:mc>
                                  </m:mcs>
                                  <m:ctrlPr>
                                    <a:rPr lang="en-CA" sz="1600" i="1">
                                      <a:solidFill>
                                        <a:schemeClr val="tx1"/>
                                      </a:solidFill>
                                      <a:latin typeface="Cambria Math" panose="02040503050406030204" pitchFamily="18" charset="0"/>
                                    </a:rPr>
                                  </m:ctrlPr>
                                </m:mPr>
                                <m:mr>
                                  <m:e>
                                    <m:r>
                                      <a:rPr lang="en-CA" sz="1600" b="0" i="0" smtClean="0">
                                        <a:solidFill>
                                          <a:schemeClr val="tx1"/>
                                        </a:solidFill>
                                        <a:latin typeface="Cambria Math" panose="02040503050406030204" pitchFamily="18" charset="0"/>
                                      </a:rPr>
                                      <m:t>1</m:t>
                                    </m:r>
                                  </m:e>
                                </m:mr>
                                <m:mr>
                                  <m:e>
                                    <m:r>
                                      <a:rPr lang="en-CA" sz="1600" b="0" i="0" smtClean="0">
                                        <a:solidFill>
                                          <a:schemeClr val="tx1"/>
                                        </a:solidFill>
                                        <a:latin typeface="Cambria Math" panose="02040503050406030204" pitchFamily="18" charset="0"/>
                                      </a:rPr>
                                      <m:t>1</m:t>
                                    </m:r>
                                  </m:e>
                                </m:mr>
                              </m:m>
                            </m:e>
                          </m:d>
                          <m:r>
                            <a:rPr lang="en-CA" sz="1600" i="0">
                              <a:solidFill>
                                <a:schemeClr val="tx1"/>
                              </a:solidFill>
                              <a:latin typeface="Cambria Math" panose="02040503050406030204" pitchFamily="18" charset="0"/>
                            </a:rPr>
                            <m:t>,</m:t>
                          </m:r>
                          <m:d>
                            <m:dPr>
                              <m:ctrlPr>
                                <a:rPr lang="en-CA" sz="1600" i="1">
                                  <a:solidFill>
                                    <a:schemeClr val="tx1"/>
                                  </a:solidFill>
                                  <a:latin typeface="Cambria Math" panose="02040503050406030204" pitchFamily="18" charset="0"/>
                                </a:rPr>
                              </m:ctrlPr>
                            </m:dPr>
                            <m:e>
                              <m:m>
                                <m:mPr>
                                  <m:plcHide m:val="on"/>
                                  <m:mcs>
                                    <m:mc>
                                      <m:mcPr>
                                        <m:count m:val="1"/>
                                        <m:mcJc m:val="center"/>
                                      </m:mcPr>
                                    </m:mc>
                                  </m:mcs>
                                  <m:ctrlPr>
                                    <a:rPr lang="en-CA" sz="1600" i="1">
                                      <a:solidFill>
                                        <a:schemeClr val="tx1"/>
                                      </a:solidFill>
                                      <a:latin typeface="Cambria Math" panose="02040503050406030204" pitchFamily="18" charset="0"/>
                                    </a:rPr>
                                  </m:ctrlPr>
                                </m:mPr>
                                <m:mr>
                                  <m:e>
                                    <m:r>
                                      <a:rPr lang="en-CA" sz="1600" b="0" i="0" smtClean="0">
                                        <a:solidFill>
                                          <a:schemeClr val="tx1"/>
                                        </a:solidFill>
                                        <a:latin typeface="Cambria Math" panose="02040503050406030204" pitchFamily="18" charset="0"/>
                                      </a:rPr>
                                      <m:t>1</m:t>
                                    </m:r>
                                  </m:e>
                                </m:mr>
                                <m:mr>
                                  <m:e>
                                    <m:r>
                                      <a:rPr lang="en-CA" sz="1600" i="0">
                                        <a:solidFill>
                                          <a:schemeClr val="tx1"/>
                                        </a:solidFill>
                                        <a:latin typeface="Cambria Math" panose="02040503050406030204" pitchFamily="18" charset="0"/>
                                      </a:rPr>
                                      <m:t>−</m:t>
                                    </m:r>
                                    <m:r>
                                      <a:rPr lang="en-CA" sz="1600" b="0" i="0" smtClean="0">
                                        <a:solidFill>
                                          <a:schemeClr val="tx1"/>
                                        </a:solidFill>
                                        <a:latin typeface="Cambria Math" panose="02040503050406030204" pitchFamily="18" charset="0"/>
                                      </a:rPr>
                                      <m:t>1</m:t>
                                    </m:r>
                                  </m:e>
                                </m:mr>
                              </m:m>
                            </m:e>
                          </m:d>
                          <m:r>
                            <a:rPr lang="en-CA" sz="1600" i="0">
                              <a:solidFill>
                                <a:schemeClr val="tx1"/>
                              </a:solidFill>
                              <a:latin typeface="Cambria Math" panose="02040503050406030204" pitchFamily="18" charset="0"/>
                            </a:rPr>
                            <m:t>,</m:t>
                          </m:r>
                          <m:d>
                            <m:dPr>
                              <m:ctrlPr>
                                <a:rPr lang="en-CA" sz="1600" i="1">
                                  <a:solidFill>
                                    <a:schemeClr val="tx1"/>
                                  </a:solidFill>
                                  <a:latin typeface="Cambria Math" panose="02040503050406030204" pitchFamily="18" charset="0"/>
                                </a:rPr>
                              </m:ctrlPr>
                            </m:dPr>
                            <m:e>
                              <m:m>
                                <m:mPr>
                                  <m:plcHide m:val="on"/>
                                  <m:mcs>
                                    <m:mc>
                                      <m:mcPr>
                                        <m:count m:val="1"/>
                                        <m:mcJc m:val="center"/>
                                      </m:mcPr>
                                    </m:mc>
                                  </m:mcs>
                                  <m:ctrlPr>
                                    <a:rPr lang="en-CA" sz="1600" i="1">
                                      <a:solidFill>
                                        <a:schemeClr val="tx1"/>
                                      </a:solidFill>
                                      <a:latin typeface="Cambria Math" panose="02040503050406030204" pitchFamily="18" charset="0"/>
                                    </a:rPr>
                                  </m:ctrlPr>
                                </m:mPr>
                                <m:mr>
                                  <m:e>
                                    <m:r>
                                      <a:rPr lang="en-CA" sz="1600" i="0">
                                        <a:solidFill>
                                          <a:schemeClr val="tx1"/>
                                        </a:solidFill>
                                        <a:latin typeface="Cambria Math" panose="02040503050406030204" pitchFamily="18" charset="0"/>
                                      </a:rPr>
                                      <m:t>−</m:t>
                                    </m:r>
                                    <m:r>
                                      <a:rPr lang="en-CA" sz="1600" b="0" i="0" smtClean="0">
                                        <a:solidFill>
                                          <a:schemeClr val="tx1"/>
                                        </a:solidFill>
                                        <a:latin typeface="Cambria Math" panose="02040503050406030204" pitchFamily="18" charset="0"/>
                                      </a:rPr>
                                      <m:t>1</m:t>
                                    </m:r>
                                  </m:e>
                                </m:mr>
                                <m:mr>
                                  <m:e>
                                    <m:r>
                                      <a:rPr lang="en-CA" sz="1600" i="0">
                                        <a:solidFill>
                                          <a:schemeClr val="tx1"/>
                                        </a:solidFill>
                                        <a:latin typeface="Cambria Math" panose="02040503050406030204" pitchFamily="18" charset="0"/>
                                      </a:rPr>
                                      <m:t>−</m:t>
                                    </m:r>
                                    <m:r>
                                      <a:rPr lang="en-CA" sz="1600" b="0" i="0" smtClean="0">
                                        <a:solidFill>
                                          <a:schemeClr val="tx1"/>
                                        </a:solidFill>
                                        <a:latin typeface="Cambria Math" panose="02040503050406030204" pitchFamily="18" charset="0"/>
                                      </a:rPr>
                                      <m:t>1</m:t>
                                    </m:r>
                                  </m:e>
                                </m:mr>
                              </m:m>
                            </m:e>
                          </m:d>
                          <m:r>
                            <a:rPr lang="en-CA" sz="1600" i="0">
                              <a:solidFill>
                                <a:schemeClr val="tx1"/>
                              </a:solidFill>
                              <a:latin typeface="Cambria Math" panose="02040503050406030204" pitchFamily="18" charset="0"/>
                            </a:rPr>
                            <m:t>,</m:t>
                          </m:r>
                          <m:d>
                            <m:dPr>
                              <m:ctrlPr>
                                <a:rPr lang="en-CA" sz="1600" i="1">
                                  <a:solidFill>
                                    <a:schemeClr val="tx1"/>
                                  </a:solidFill>
                                  <a:latin typeface="Cambria Math" panose="02040503050406030204" pitchFamily="18" charset="0"/>
                                </a:rPr>
                              </m:ctrlPr>
                            </m:dPr>
                            <m:e>
                              <m:m>
                                <m:mPr>
                                  <m:plcHide m:val="on"/>
                                  <m:mcs>
                                    <m:mc>
                                      <m:mcPr>
                                        <m:count m:val="1"/>
                                        <m:mcJc m:val="center"/>
                                      </m:mcPr>
                                    </m:mc>
                                  </m:mcs>
                                  <m:ctrlPr>
                                    <a:rPr lang="en-CA" sz="1600" i="1">
                                      <a:solidFill>
                                        <a:schemeClr val="tx1"/>
                                      </a:solidFill>
                                      <a:latin typeface="Cambria Math" panose="02040503050406030204" pitchFamily="18" charset="0"/>
                                    </a:rPr>
                                  </m:ctrlPr>
                                </m:mPr>
                                <m:mr>
                                  <m:e>
                                    <m:r>
                                      <a:rPr lang="en-CA" sz="1600" i="0">
                                        <a:solidFill>
                                          <a:schemeClr val="tx1"/>
                                        </a:solidFill>
                                        <a:latin typeface="Cambria Math" panose="02040503050406030204" pitchFamily="18" charset="0"/>
                                      </a:rPr>
                                      <m:t>−</m:t>
                                    </m:r>
                                    <m:r>
                                      <a:rPr lang="en-CA" sz="1600" b="0" i="0" smtClean="0">
                                        <a:solidFill>
                                          <a:schemeClr val="tx1"/>
                                        </a:solidFill>
                                        <a:latin typeface="Cambria Math" panose="02040503050406030204" pitchFamily="18" charset="0"/>
                                      </a:rPr>
                                      <m:t>1</m:t>
                                    </m:r>
                                  </m:e>
                                </m:mr>
                                <m:mr>
                                  <m:e>
                                    <m:r>
                                      <a:rPr lang="en-CA" sz="1600" b="0" i="1" smtClean="0">
                                        <a:solidFill>
                                          <a:schemeClr val="tx1"/>
                                        </a:solidFill>
                                        <a:latin typeface="Cambria Math" panose="02040503050406030204" pitchFamily="18" charset="0"/>
                                      </a:rPr>
                                      <m:t>1</m:t>
                                    </m:r>
                                  </m:e>
                                </m:mr>
                              </m:m>
                            </m:e>
                          </m:d>
                        </m:e>
                      </m:d>
                    </m:oMath>
                  </m:oMathPara>
                </a14:m>
                <a:endParaRPr lang="en-CA" sz="1600" dirty="0">
                  <a:solidFill>
                    <a:schemeClr val="tx1"/>
                  </a:solidFill>
                </a:endParaRPr>
              </a:p>
            </p:txBody>
          </p:sp>
        </mc:Choice>
        <mc:Fallback xmlns="">
          <p:sp>
            <p:nvSpPr>
              <p:cNvPr id="21" name="TextBox 20">
                <a:extLst>
                  <a:ext uri="{FF2B5EF4-FFF2-40B4-BE49-F238E27FC236}">
                    <a16:creationId xmlns:a16="http://schemas.microsoft.com/office/drawing/2014/main" id="{16051BE4-6601-79A2-E5DC-9450170BDC4B}"/>
                  </a:ext>
                </a:extLst>
              </p:cNvPr>
              <p:cNvSpPr txBox="1">
                <a:spLocks noRot="1" noChangeAspect="1" noMove="1" noResize="1" noEditPoints="1" noAdjustHandles="1" noChangeArrowheads="1" noChangeShapeType="1" noTextEdit="1"/>
              </p:cNvSpPr>
              <p:nvPr/>
            </p:nvSpPr>
            <p:spPr>
              <a:xfrm>
                <a:off x="803738" y="5615082"/>
                <a:ext cx="2227214" cy="409023"/>
              </a:xfrm>
              <a:prstGeom prst="rect">
                <a:avLst/>
              </a:prstGeom>
              <a:blipFill>
                <a:blip r:embed="rId7"/>
                <a:stretch>
                  <a:fillRect t="-1493" b="-16418"/>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F0316461-A0DC-ECB2-A778-4713B3294E9D}"/>
                  </a:ext>
                </a:extLst>
              </p:cNvPr>
              <p:cNvSpPr txBox="1"/>
              <p:nvPr/>
            </p:nvSpPr>
            <p:spPr>
              <a:xfrm>
                <a:off x="3872784" y="5604147"/>
                <a:ext cx="2223214" cy="40902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CA" sz="1600" i="1" smtClean="0">
                              <a:solidFill>
                                <a:schemeClr val="tx1"/>
                              </a:solidFill>
                              <a:latin typeface="Cambria Math" panose="02040503050406030204" pitchFamily="18" charset="0"/>
                            </a:rPr>
                          </m:ctrlPr>
                        </m:dPr>
                        <m:e>
                          <m:d>
                            <m:dPr>
                              <m:ctrlPr>
                                <a:rPr lang="en-CA" sz="1600" i="1">
                                  <a:solidFill>
                                    <a:schemeClr val="tx1"/>
                                  </a:solidFill>
                                  <a:latin typeface="Cambria Math" panose="02040503050406030204" pitchFamily="18" charset="0"/>
                                </a:rPr>
                              </m:ctrlPr>
                            </m:dPr>
                            <m:e>
                              <m:m>
                                <m:mPr>
                                  <m:plcHide m:val="on"/>
                                  <m:mcs>
                                    <m:mc>
                                      <m:mcPr>
                                        <m:count m:val="1"/>
                                        <m:mcJc m:val="center"/>
                                      </m:mcPr>
                                    </m:mc>
                                  </m:mcs>
                                  <m:ctrlPr>
                                    <a:rPr lang="en-CA" sz="1600" i="1">
                                      <a:solidFill>
                                        <a:schemeClr val="tx1"/>
                                      </a:solidFill>
                                      <a:latin typeface="Cambria Math" panose="02040503050406030204" pitchFamily="18" charset="0"/>
                                    </a:rPr>
                                  </m:ctrlPr>
                                </m:mPr>
                                <m:mr>
                                  <m:e>
                                    <m:r>
                                      <a:rPr lang="en-CA" sz="1600" b="0" i="0" smtClean="0">
                                        <a:solidFill>
                                          <a:schemeClr val="tx1"/>
                                        </a:solidFill>
                                        <a:latin typeface="Cambria Math" panose="02040503050406030204" pitchFamily="18" charset="0"/>
                                      </a:rPr>
                                      <m:t>1</m:t>
                                    </m:r>
                                  </m:e>
                                </m:mr>
                                <m:mr>
                                  <m:e>
                                    <m:r>
                                      <a:rPr lang="en-CA" sz="1600" b="0" i="0" smtClean="0">
                                        <a:solidFill>
                                          <a:schemeClr val="tx1"/>
                                        </a:solidFill>
                                        <a:latin typeface="Cambria Math" panose="02040503050406030204" pitchFamily="18" charset="0"/>
                                      </a:rPr>
                                      <m:t>1</m:t>
                                    </m:r>
                                  </m:e>
                                </m:mr>
                              </m:m>
                            </m:e>
                          </m:d>
                          <m:r>
                            <a:rPr lang="en-CA" sz="1600" i="0">
                              <a:solidFill>
                                <a:schemeClr val="tx1"/>
                              </a:solidFill>
                              <a:latin typeface="Cambria Math" panose="02040503050406030204" pitchFamily="18" charset="0"/>
                            </a:rPr>
                            <m:t>,</m:t>
                          </m:r>
                          <m:d>
                            <m:dPr>
                              <m:ctrlPr>
                                <a:rPr lang="en-CA" sz="1600" i="1">
                                  <a:solidFill>
                                    <a:schemeClr val="tx1"/>
                                  </a:solidFill>
                                  <a:latin typeface="Cambria Math" panose="02040503050406030204" pitchFamily="18" charset="0"/>
                                </a:rPr>
                              </m:ctrlPr>
                            </m:dPr>
                            <m:e>
                              <m:m>
                                <m:mPr>
                                  <m:plcHide m:val="on"/>
                                  <m:mcs>
                                    <m:mc>
                                      <m:mcPr>
                                        <m:count m:val="1"/>
                                        <m:mcJc m:val="center"/>
                                      </m:mcPr>
                                    </m:mc>
                                  </m:mcs>
                                  <m:ctrlPr>
                                    <a:rPr lang="en-CA" sz="1600" i="1">
                                      <a:solidFill>
                                        <a:schemeClr val="tx1"/>
                                      </a:solidFill>
                                      <a:latin typeface="Cambria Math" panose="02040503050406030204" pitchFamily="18" charset="0"/>
                                    </a:rPr>
                                  </m:ctrlPr>
                                </m:mPr>
                                <m:mr>
                                  <m:e>
                                    <m:r>
                                      <a:rPr lang="en-CA" sz="1600" b="0" i="0" smtClean="0">
                                        <a:solidFill>
                                          <a:schemeClr val="tx1"/>
                                        </a:solidFill>
                                        <a:latin typeface="Cambria Math" panose="02040503050406030204" pitchFamily="18" charset="0"/>
                                      </a:rPr>
                                      <m:t>1</m:t>
                                    </m:r>
                                  </m:e>
                                </m:mr>
                                <m:mr>
                                  <m:e>
                                    <m:r>
                                      <a:rPr lang="en-CA" sz="1600" i="0">
                                        <a:solidFill>
                                          <a:schemeClr val="tx1"/>
                                        </a:solidFill>
                                        <a:latin typeface="Cambria Math" panose="02040503050406030204" pitchFamily="18" charset="0"/>
                                      </a:rPr>
                                      <m:t>−</m:t>
                                    </m:r>
                                    <m:r>
                                      <a:rPr lang="en-CA" sz="1600" b="0" i="0" smtClean="0">
                                        <a:solidFill>
                                          <a:schemeClr val="tx1"/>
                                        </a:solidFill>
                                        <a:latin typeface="Cambria Math" panose="02040503050406030204" pitchFamily="18" charset="0"/>
                                      </a:rPr>
                                      <m:t>1</m:t>
                                    </m:r>
                                  </m:e>
                                </m:mr>
                              </m:m>
                            </m:e>
                          </m:d>
                          <m:r>
                            <a:rPr lang="en-CA" sz="1600" i="0">
                              <a:solidFill>
                                <a:schemeClr val="tx1"/>
                              </a:solidFill>
                              <a:latin typeface="Cambria Math" panose="02040503050406030204" pitchFamily="18" charset="0"/>
                            </a:rPr>
                            <m:t>,</m:t>
                          </m:r>
                          <m:d>
                            <m:dPr>
                              <m:ctrlPr>
                                <a:rPr lang="en-CA" sz="1600" i="1">
                                  <a:solidFill>
                                    <a:schemeClr val="tx1"/>
                                  </a:solidFill>
                                  <a:latin typeface="Cambria Math" panose="02040503050406030204" pitchFamily="18" charset="0"/>
                                </a:rPr>
                              </m:ctrlPr>
                            </m:dPr>
                            <m:e>
                              <m:m>
                                <m:mPr>
                                  <m:plcHide m:val="on"/>
                                  <m:mcs>
                                    <m:mc>
                                      <m:mcPr>
                                        <m:count m:val="1"/>
                                        <m:mcJc m:val="center"/>
                                      </m:mcPr>
                                    </m:mc>
                                  </m:mcs>
                                  <m:ctrlPr>
                                    <a:rPr lang="en-CA" sz="1600" i="1">
                                      <a:solidFill>
                                        <a:schemeClr val="tx1"/>
                                      </a:solidFill>
                                      <a:latin typeface="Cambria Math" panose="02040503050406030204" pitchFamily="18" charset="0"/>
                                    </a:rPr>
                                  </m:ctrlPr>
                                </m:mPr>
                                <m:mr>
                                  <m:e>
                                    <m:r>
                                      <a:rPr lang="en-CA" sz="1600" i="0">
                                        <a:solidFill>
                                          <a:schemeClr val="tx1"/>
                                        </a:solidFill>
                                        <a:latin typeface="Cambria Math" panose="02040503050406030204" pitchFamily="18" charset="0"/>
                                      </a:rPr>
                                      <m:t>−</m:t>
                                    </m:r>
                                    <m:r>
                                      <a:rPr lang="en-CA" sz="1600" b="0" i="0" smtClean="0">
                                        <a:solidFill>
                                          <a:schemeClr val="tx1"/>
                                        </a:solidFill>
                                        <a:latin typeface="Cambria Math" panose="02040503050406030204" pitchFamily="18" charset="0"/>
                                      </a:rPr>
                                      <m:t>1</m:t>
                                    </m:r>
                                  </m:e>
                                </m:mr>
                                <m:mr>
                                  <m:e>
                                    <m:r>
                                      <a:rPr lang="en-CA" sz="1600" i="0">
                                        <a:solidFill>
                                          <a:schemeClr val="tx1"/>
                                        </a:solidFill>
                                        <a:latin typeface="Cambria Math" panose="02040503050406030204" pitchFamily="18" charset="0"/>
                                      </a:rPr>
                                      <m:t>−</m:t>
                                    </m:r>
                                    <m:r>
                                      <a:rPr lang="en-CA" sz="1600" b="0" i="0" smtClean="0">
                                        <a:solidFill>
                                          <a:schemeClr val="tx1"/>
                                        </a:solidFill>
                                        <a:latin typeface="Cambria Math" panose="02040503050406030204" pitchFamily="18" charset="0"/>
                                      </a:rPr>
                                      <m:t>1</m:t>
                                    </m:r>
                                  </m:e>
                                </m:mr>
                              </m:m>
                            </m:e>
                          </m:d>
                          <m:r>
                            <a:rPr lang="en-CA" sz="1600" i="0">
                              <a:solidFill>
                                <a:schemeClr val="tx1"/>
                              </a:solidFill>
                              <a:latin typeface="Cambria Math" panose="02040503050406030204" pitchFamily="18" charset="0"/>
                            </a:rPr>
                            <m:t>,</m:t>
                          </m:r>
                          <m:d>
                            <m:dPr>
                              <m:ctrlPr>
                                <a:rPr lang="en-CA" sz="1600" i="1">
                                  <a:solidFill>
                                    <a:schemeClr val="tx1"/>
                                  </a:solidFill>
                                  <a:latin typeface="Cambria Math" panose="02040503050406030204" pitchFamily="18" charset="0"/>
                                </a:rPr>
                              </m:ctrlPr>
                            </m:dPr>
                            <m:e>
                              <m:m>
                                <m:mPr>
                                  <m:plcHide m:val="on"/>
                                  <m:mcs>
                                    <m:mc>
                                      <m:mcPr>
                                        <m:count m:val="1"/>
                                        <m:mcJc m:val="center"/>
                                      </m:mcPr>
                                    </m:mc>
                                  </m:mcs>
                                  <m:ctrlPr>
                                    <a:rPr lang="en-CA" sz="1600" i="1">
                                      <a:solidFill>
                                        <a:schemeClr val="tx1"/>
                                      </a:solidFill>
                                      <a:latin typeface="Cambria Math" panose="02040503050406030204" pitchFamily="18" charset="0"/>
                                    </a:rPr>
                                  </m:ctrlPr>
                                </m:mPr>
                                <m:mr>
                                  <m:e>
                                    <m:r>
                                      <a:rPr lang="en-CA" sz="1600" i="0">
                                        <a:solidFill>
                                          <a:schemeClr val="tx1"/>
                                        </a:solidFill>
                                        <a:latin typeface="Cambria Math" panose="02040503050406030204" pitchFamily="18" charset="0"/>
                                      </a:rPr>
                                      <m:t>−</m:t>
                                    </m:r>
                                    <m:r>
                                      <a:rPr lang="en-CA" sz="1600" b="0" i="0" smtClean="0">
                                        <a:solidFill>
                                          <a:schemeClr val="tx1"/>
                                        </a:solidFill>
                                        <a:latin typeface="Cambria Math" panose="02040503050406030204" pitchFamily="18" charset="0"/>
                                      </a:rPr>
                                      <m:t>1</m:t>
                                    </m:r>
                                  </m:e>
                                </m:mr>
                                <m:mr>
                                  <m:e>
                                    <m:r>
                                      <a:rPr lang="en-CA" sz="1600" b="0" i="1" smtClean="0">
                                        <a:solidFill>
                                          <a:schemeClr val="tx1"/>
                                        </a:solidFill>
                                        <a:latin typeface="Cambria Math" panose="02040503050406030204" pitchFamily="18" charset="0"/>
                                      </a:rPr>
                                      <m:t>1</m:t>
                                    </m:r>
                                  </m:e>
                                </m:mr>
                              </m:m>
                            </m:e>
                          </m:d>
                        </m:e>
                      </m:d>
                    </m:oMath>
                  </m:oMathPara>
                </a14:m>
                <a:endParaRPr lang="en-CA" sz="1600" dirty="0">
                  <a:solidFill>
                    <a:schemeClr val="tx1"/>
                  </a:solidFill>
                </a:endParaRPr>
              </a:p>
            </p:txBody>
          </p:sp>
        </mc:Choice>
        <mc:Fallback xmlns="">
          <p:sp>
            <p:nvSpPr>
              <p:cNvPr id="22" name="TextBox 21">
                <a:extLst>
                  <a:ext uri="{FF2B5EF4-FFF2-40B4-BE49-F238E27FC236}">
                    <a16:creationId xmlns:a16="http://schemas.microsoft.com/office/drawing/2014/main" id="{F0316461-A0DC-ECB2-A778-4713B3294E9D}"/>
                  </a:ext>
                </a:extLst>
              </p:cNvPr>
              <p:cNvSpPr txBox="1">
                <a:spLocks noRot="1" noChangeAspect="1" noMove="1" noResize="1" noEditPoints="1" noAdjustHandles="1" noChangeArrowheads="1" noChangeShapeType="1" noTextEdit="1"/>
              </p:cNvSpPr>
              <p:nvPr/>
            </p:nvSpPr>
            <p:spPr>
              <a:xfrm>
                <a:off x="3872784" y="5604147"/>
                <a:ext cx="2223214" cy="409023"/>
              </a:xfrm>
              <a:prstGeom prst="rect">
                <a:avLst/>
              </a:prstGeom>
              <a:blipFill>
                <a:blip r:embed="rId8"/>
                <a:stretch>
                  <a:fillRect t="-1493" b="-16418"/>
                </a:stretch>
              </a:blipFill>
            </p:spPr>
            <p:txBody>
              <a:bodyPr/>
              <a:lstStyle/>
              <a:p>
                <a:r>
                  <a:rPr lang="en-IN">
                    <a:noFill/>
                  </a:rPr>
                  <a:t> </a:t>
                </a:r>
              </a:p>
            </p:txBody>
          </p:sp>
        </mc:Fallback>
      </mc:AlternateContent>
      <p:sp>
        <p:nvSpPr>
          <p:cNvPr id="15" name="Title 1">
            <a:extLst>
              <a:ext uri="{FF2B5EF4-FFF2-40B4-BE49-F238E27FC236}">
                <a16:creationId xmlns:a16="http://schemas.microsoft.com/office/drawing/2014/main" id="{77368424-9D6C-1560-FD73-AAEE51B42F43}"/>
              </a:ext>
            </a:extLst>
          </p:cNvPr>
          <p:cNvSpPr txBox="1">
            <a:spLocks/>
          </p:cNvSpPr>
          <p:nvPr/>
        </p:nvSpPr>
        <p:spPr>
          <a:xfrm>
            <a:off x="-365" y="3663"/>
            <a:ext cx="12195906" cy="729641"/>
          </a:xfrm>
          <a:prstGeom prst="rect">
            <a:avLst/>
          </a:prstGeom>
          <a:solidFill>
            <a:srgbClr val="FFC000"/>
          </a:solidFill>
        </p:spPr>
        <p:txBody>
          <a:bodyPr vert="horz" lIns="91440" tIns="45720" rIns="91440" bIns="45720" rtlCol="0" anchor="ctr">
            <a:norm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a:latin typeface="Times New Roman"/>
                <a:cs typeface="Times New Roman"/>
              </a:rPr>
              <a:t>Numerical Example </a:t>
            </a:r>
            <a:endParaRPr lang="en-US" sz="3200">
              <a:latin typeface="Times New Roman"/>
              <a:cs typeface="Times New Roman"/>
            </a:endParaRPr>
          </a:p>
        </p:txBody>
      </p:sp>
      <p:sp>
        <p:nvSpPr>
          <p:cNvPr id="17" name="Slide Number Placeholder 3">
            <a:extLst>
              <a:ext uri="{FF2B5EF4-FFF2-40B4-BE49-F238E27FC236}">
                <a16:creationId xmlns:a16="http://schemas.microsoft.com/office/drawing/2014/main" id="{933BA6B2-4DC8-9837-09EF-5A4F1BBA9EC9}"/>
              </a:ext>
            </a:extLst>
          </p:cNvPr>
          <p:cNvSpPr txBox="1">
            <a:spLocks/>
          </p:cNvSpPr>
          <p:nvPr/>
        </p:nvSpPr>
        <p:spPr>
          <a:xfrm>
            <a:off x="91831" y="6287967"/>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DEBF6B5-A8B6-5742-91AE-8DC29EBB8E42}" type="slidenum">
              <a:rPr lang="en-US" smtClean="0"/>
              <a:pPr/>
              <a:t>22</a:t>
            </a:fld>
            <a:endParaRPr lang="en-US"/>
          </a:p>
        </p:txBody>
      </p:sp>
      <p:pic>
        <p:nvPicPr>
          <p:cNvPr id="2" name="Picture 1">
            <a:extLst>
              <a:ext uri="{FF2B5EF4-FFF2-40B4-BE49-F238E27FC236}">
                <a16:creationId xmlns:a16="http://schemas.microsoft.com/office/drawing/2014/main" id="{9FAAA219-D53F-65C3-ADFB-763C823B6199}"/>
              </a:ext>
            </a:extLst>
          </p:cNvPr>
          <p:cNvPicPr>
            <a:picLocks noChangeAspect="1"/>
          </p:cNvPicPr>
          <p:nvPr/>
        </p:nvPicPr>
        <p:blipFill>
          <a:blip r:embed="rId5"/>
          <a:stretch>
            <a:fillRect/>
          </a:stretch>
        </p:blipFill>
        <p:spPr>
          <a:xfrm>
            <a:off x="3180851" y="5722303"/>
            <a:ext cx="592918" cy="179672"/>
          </a:xfrm>
          <a:prstGeom prst="rect">
            <a:avLst/>
          </a:prstGeom>
        </p:spPr>
      </p:pic>
    </p:spTree>
    <p:extLst>
      <p:ext uri="{BB962C8B-B14F-4D97-AF65-F5344CB8AC3E}">
        <p14:creationId xmlns:p14="http://schemas.microsoft.com/office/powerpoint/2010/main" val="1209847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Chart 2">
            <a:extLst>
              <a:ext uri="{FF2B5EF4-FFF2-40B4-BE49-F238E27FC236}">
                <a16:creationId xmlns:a16="http://schemas.microsoft.com/office/drawing/2014/main" id="{48D3BF23-DF05-02CD-3691-ACD722301A4C}"/>
              </a:ext>
            </a:extLst>
          </p:cNvPr>
          <p:cNvGraphicFramePr/>
          <p:nvPr>
            <p:extLst>
              <p:ext uri="{D42A27DB-BD31-4B8C-83A1-F6EECF244321}">
                <p14:modId xmlns:p14="http://schemas.microsoft.com/office/powerpoint/2010/main" val="4044048511"/>
              </p:ext>
            </p:extLst>
          </p:nvPr>
        </p:nvGraphicFramePr>
        <p:xfrm>
          <a:off x="5830293" y="981398"/>
          <a:ext cx="6096000" cy="4536146"/>
        </p:xfrm>
        <a:graphic>
          <a:graphicData uri="http://schemas.openxmlformats.org/drawingml/2006/chart">
            <c:chart xmlns:c="http://schemas.openxmlformats.org/drawingml/2006/chart" xmlns:r="http://schemas.openxmlformats.org/officeDocument/2006/relationships" r:id="rId2"/>
          </a:graphicData>
        </a:graphic>
      </p:graphicFrame>
      <p:cxnSp>
        <p:nvCxnSpPr>
          <p:cNvPr id="5" name="Straight Connector 4">
            <a:extLst>
              <a:ext uri="{FF2B5EF4-FFF2-40B4-BE49-F238E27FC236}">
                <a16:creationId xmlns:a16="http://schemas.microsoft.com/office/drawing/2014/main" id="{DBA49DFD-6554-0335-1000-EFE49403D618}"/>
              </a:ext>
            </a:extLst>
          </p:cNvPr>
          <p:cNvCxnSpPr>
            <a:cxnSpLocks/>
          </p:cNvCxnSpPr>
          <p:nvPr/>
        </p:nvCxnSpPr>
        <p:spPr>
          <a:xfrm>
            <a:off x="6096000" y="3187810"/>
            <a:ext cx="2514600" cy="2170707"/>
          </a:xfrm>
          <a:prstGeom prst="line">
            <a:avLst/>
          </a:prstGeom>
          <a:ln>
            <a:solidFill>
              <a:schemeClr val="accent4">
                <a:lumMod val="75000"/>
              </a:schemeClr>
            </a:solidFill>
          </a:ln>
        </p:spPr>
        <p:style>
          <a:lnRef idx="3">
            <a:schemeClr val="accent6"/>
          </a:lnRef>
          <a:fillRef idx="0">
            <a:schemeClr val="accent6"/>
          </a:fillRef>
          <a:effectRef idx="2">
            <a:schemeClr val="accent6"/>
          </a:effectRef>
          <a:fontRef idx="minor">
            <a:schemeClr val="tx1"/>
          </a:fontRef>
        </p:style>
      </p:cxnSp>
      <p:sp>
        <p:nvSpPr>
          <p:cNvPr id="7" name="TextBox 6">
            <a:extLst>
              <a:ext uri="{FF2B5EF4-FFF2-40B4-BE49-F238E27FC236}">
                <a16:creationId xmlns:a16="http://schemas.microsoft.com/office/drawing/2014/main" id="{2B85C742-8630-5728-1F41-C2B8817184C1}"/>
              </a:ext>
            </a:extLst>
          </p:cNvPr>
          <p:cNvSpPr txBox="1"/>
          <p:nvPr/>
        </p:nvSpPr>
        <p:spPr>
          <a:xfrm>
            <a:off x="6669464" y="4472233"/>
            <a:ext cx="325224" cy="400110"/>
          </a:xfrm>
          <a:prstGeom prst="rect">
            <a:avLst/>
          </a:prstGeom>
          <a:noFill/>
        </p:spPr>
        <p:txBody>
          <a:bodyPr wrap="square" rtlCol="0">
            <a:spAutoFit/>
          </a:bodyPr>
          <a:lstStyle/>
          <a:p>
            <a:r>
              <a:rPr lang="en-CA" sz="1000">
                <a:latin typeface="Times New Roman" panose="02020603050405020304" pitchFamily="18" charset="0"/>
                <a:cs typeface="Times New Roman" panose="02020603050405020304" pitchFamily="18" charset="0"/>
              </a:rPr>
              <a:t>SV</a:t>
            </a:r>
          </a:p>
        </p:txBody>
      </p:sp>
      <p:sp>
        <p:nvSpPr>
          <p:cNvPr id="8" name="TextBox 7">
            <a:extLst>
              <a:ext uri="{FF2B5EF4-FFF2-40B4-BE49-F238E27FC236}">
                <a16:creationId xmlns:a16="http://schemas.microsoft.com/office/drawing/2014/main" id="{F4E86675-9F55-0776-3C05-C7F957D58EF1}"/>
              </a:ext>
            </a:extLst>
          </p:cNvPr>
          <p:cNvSpPr txBox="1"/>
          <p:nvPr/>
        </p:nvSpPr>
        <p:spPr>
          <a:xfrm>
            <a:off x="7118808" y="3879916"/>
            <a:ext cx="325224" cy="400110"/>
          </a:xfrm>
          <a:prstGeom prst="rect">
            <a:avLst/>
          </a:prstGeom>
          <a:noFill/>
        </p:spPr>
        <p:txBody>
          <a:bodyPr wrap="square" rtlCol="0">
            <a:spAutoFit/>
          </a:bodyPr>
          <a:lstStyle/>
          <a:p>
            <a:r>
              <a:rPr lang="en-CA" sz="1000">
                <a:latin typeface="Times New Roman" panose="02020603050405020304" pitchFamily="18" charset="0"/>
                <a:cs typeface="Times New Roman" panose="02020603050405020304" pitchFamily="18" charset="0"/>
              </a:rPr>
              <a:t>SV</a:t>
            </a:r>
          </a:p>
        </p:txBody>
      </p:sp>
      <p:sp>
        <p:nvSpPr>
          <p:cNvPr id="9" name="TextBox 8">
            <a:extLst>
              <a:ext uri="{FF2B5EF4-FFF2-40B4-BE49-F238E27FC236}">
                <a16:creationId xmlns:a16="http://schemas.microsoft.com/office/drawing/2014/main" id="{353FB6A3-7834-BA57-47C6-091F0721B732}"/>
              </a:ext>
            </a:extLst>
          </p:cNvPr>
          <p:cNvSpPr txBox="1"/>
          <p:nvPr/>
        </p:nvSpPr>
        <p:spPr>
          <a:xfrm>
            <a:off x="8404011" y="5002157"/>
            <a:ext cx="777712" cy="246221"/>
          </a:xfrm>
          <a:prstGeom prst="rect">
            <a:avLst/>
          </a:prstGeom>
          <a:noFill/>
        </p:spPr>
        <p:txBody>
          <a:bodyPr wrap="square" rtlCol="0">
            <a:spAutoFit/>
          </a:bodyPr>
          <a:lstStyle/>
          <a:p>
            <a:r>
              <a:rPr lang="en-CA" sz="1000">
                <a:latin typeface="Times New Roman" panose="02020603050405020304" pitchFamily="18" charset="0"/>
                <a:cs typeface="Times New Roman" panose="02020603050405020304" pitchFamily="18" charset="0"/>
              </a:rPr>
              <a:t>hyperplane</a:t>
            </a:r>
          </a:p>
        </p:txBody>
      </p:sp>
      <p:sp>
        <p:nvSpPr>
          <p:cNvPr id="14" name="TextBox 13">
            <a:extLst>
              <a:ext uri="{FF2B5EF4-FFF2-40B4-BE49-F238E27FC236}">
                <a16:creationId xmlns:a16="http://schemas.microsoft.com/office/drawing/2014/main" id="{40F4B65A-3AD5-B720-65F0-4AED71785D0E}"/>
              </a:ext>
            </a:extLst>
          </p:cNvPr>
          <p:cNvSpPr txBox="1"/>
          <p:nvPr/>
        </p:nvSpPr>
        <p:spPr>
          <a:xfrm>
            <a:off x="265707" y="826091"/>
            <a:ext cx="5564586" cy="1323439"/>
          </a:xfrm>
          <a:prstGeom prst="rect">
            <a:avLst/>
          </a:prstGeom>
          <a:noFill/>
        </p:spPr>
        <p:txBody>
          <a:bodyPr wrap="square" rtlCol="0">
            <a:spAutoFit/>
          </a:bodyPr>
          <a:lstStyle/>
          <a:p>
            <a:pPr marL="285750" indent="-285750">
              <a:buFont typeface="Arial" panose="020B0604020202020204" pitchFamily="34" charset="0"/>
              <a:buChar char="•"/>
            </a:pPr>
            <a:r>
              <a:rPr lang="en-CA" sz="2000" dirty="0">
                <a:latin typeface="Times New Roman" panose="02020603050405020304" pitchFamily="18" charset="0"/>
                <a:cs typeface="Times New Roman" panose="02020603050405020304" pitchFamily="18" charset="0"/>
              </a:rPr>
              <a:t>Based on these data points, if we put it on the plot figure, we can easily find a hyperplane which can divide data points into 2 parts.</a:t>
            </a:r>
          </a:p>
          <a:p>
            <a:pPr marL="285750" indent="-285750">
              <a:buFont typeface="Arial" panose="020B0604020202020204" pitchFamily="34" charset="0"/>
              <a:buChar char="•"/>
            </a:pPr>
            <a:r>
              <a:rPr lang="en-CA" sz="2000" dirty="0">
                <a:latin typeface="Times New Roman" panose="02020603050405020304" pitchFamily="18" charset="0"/>
                <a:cs typeface="Times New Roman" panose="02020603050405020304" pitchFamily="18" charset="0"/>
              </a:rPr>
              <a:t>Now, we can easily identify the support vectors.</a:t>
            </a:r>
          </a:p>
        </p:txBody>
      </p:sp>
      <p:sp>
        <p:nvSpPr>
          <p:cNvPr id="20" name="TextBox 19">
            <a:extLst>
              <a:ext uri="{FF2B5EF4-FFF2-40B4-BE49-F238E27FC236}">
                <a16:creationId xmlns:a16="http://schemas.microsoft.com/office/drawing/2014/main" id="{26177D38-8F36-60AA-5100-5E56BB7090C5}"/>
              </a:ext>
            </a:extLst>
          </p:cNvPr>
          <p:cNvSpPr txBox="1"/>
          <p:nvPr/>
        </p:nvSpPr>
        <p:spPr>
          <a:xfrm>
            <a:off x="7702826" y="5572396"/>
            <a:ext cx="3262335" cy="338554"/>
          </a:xfrm>
          <a:prstGeom prst="rect">
            <a:avLst/>
          </a:prstGeom>
          <a:noFill/>
        </p:spPr>
        <p:txBody>
          <a:bodyPr wrap="square" lIns="91440" tIns="45720" rIns="91440" bIns="45720" anchor="t">
            <a:spAutoFit/>
          </a:bodyPr>
          <a:lstStyle/>
          <a:p>
            <a:r>
              <a:rPr lang="en-CA" sz="1600">
                <a:latin typeface="Times New Roman" panose="02020603050405020304" pitchFamily="18" charset="0"/>
                <a:cs typeface="Times New Roman" panose="02020603050405020304" pitchFamily="18" charset="0"/>
              </a:rPr>
              <a:t>Source: </a:t>
            </a:r>
            <a:r>
              <a:rPr lang="en-CA" sz="1600">
                <a:latin typeface="Times New Roman" panose="02020603050405020304" pitchFamily="18" charset="0"/>
                <a:ea typeface="+mn-lt"/>
                <a:cs typeface="Times New Roman" panose="02020603050405020304" pitchFamily="18" charset="0"/>
                <a:hlinkClick r:id="rId3"/>
              </a:rPr>
              <a:t>https://tinyurl.com/eaarrnxr</a:t>
            </a:r>
            <a:r>
              <a:rPr lang="en-CA" sz="1600">
                <a:latin typeface="Times New Roman" panose="02020603050405020304" pitchFamily="18" charset="0"/>
                <a:ea typeface="+mn-lt"/>
                <a:cs typeface="Times New Roman" panose="02020603050405020304" pitchFamily="18" charset="0"/>
              </a:rPr>
              <a:t> </a:t>
            </a:r>
            <a:endParaRPr lang="en-CA" sz="1600">
              <a:latin typeface="Times New Roman" panose="02020603050405020304" pitchFamily="18" charset="0"/>
              <a:ea typeface="Calibri"/>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D7BC85EE-86CE-0B53-D2AC-978965805911}"/>
                  </a:ext>
                </a:extLst>
              </p:cNvPr>
              <p:cNvSpPr txBox="1"/>
              <p:nvPr/>
            </p:nvSpPr>
            <p:spPr>
              <a:xfrm>
                <a:off x="933542" y="2191678"/>
                <a:ext cx="3674415" cy="50135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en-CA" sz="1600" i="1" kern="1200" smtClean="0">
                              <a:solidFill>
                                <a:srgbClr val="000000"/>
                              </a:solidFill>
                              <a:effectLst/>
                              <a:latin typeface="Cambria Math" panose="02040503050406030204" pitchFamily="18" charset="0"/>
                            </a:rPr>
                          </m:ctrlPr>
                        </m:dPr>
                        <m:e>
                          <m:sSub>
                            <m:sSubPr>
                              <m:ctrlPr>
                                <a:rPr lang="en-CA" sz="1600" i="1" kern="1200" smtClean="0">
                                  <a:solidFill>
                                    <a:srgbClr val="000000"/>
                                  </a:solidFill>
                                  <a:effectLst/>
                                  <a:latin typeface="Cambria Math" panose="02040503050406030204" pitchFamily="18" charset="0"/>
                                </a:rPr>
                              </m:ctrlPr>
                            </m:sSubPr>
                            <m:e>
                              <m:r>
                                <a:rPr lang="en-CA" sz="1600" b="0" i="1" kern="1200" smtClean="0">
                                  <a:solidFill>
                                    <a:srgbClr val="000000"/>
                                  </a:solidFill>
                                  <a:effectLst/>
                                  <a:latin typeface="Cambria Math" panose="02040503050406030204" pitchFamily="18" charset="0"/>
                                </a:rPr>
                                <m:t>𝑠</m:t>
                              </m:r>
                            </m:e>
                            <m:sub>
                              <m:r>
                                <a:rPr lang="en-CA" sz="1600" b="0" i="1" kern="1200" smtClean="0">
                                  <a:solidFill>
                                    <a:srgbClr val="000000"/>
                                  </a:solidFill>
                                  <a:effectLst/>
                                  <a:latin typeface="Cambria Math" panose="02040503050406030204" pitchFamily="18" charset="0"/>
                                </a:rPr>
                                <m:t>1</m:t>
                              </m:r>
                            </m:sub>
                          </m:sSub>
                          <m:r>
                            <a:rPr lang="en-CA" sz="1600" b="0" i="1" kern="1200" smtClean="0">
                              <a:solidFill>
                                <a:srgbClr val="000000"/>
                              </a:solidFill>
                              <a:effectLst/>
                              <a:latin typeface="Cambria Math" panose="02040503050406030204" pitchFamily="18" charset="0"/>
                            </a:rPr>
                            <m:t>=</m:t>
                          </m:r>
                          <m:d>
                            <m:dPr>
                              <m:ctrlPr>
                                <a:rPr lang="en-CA" sz="1600" i="1" kern="1200">
                                  <a:solidFill>
                                    <a:srgbClr val="000000"/>
                                  </a:solidFill>
                                  <a:effectLst/>
                                  <a:latin typeface="Cambria Math" panose="02040503050406030204" pitchFamily="18" charset="0"/>
                                </a:rPr>
                              </m:ctrlPr>
                            </m:dPr>
                            <m:e>
                              <m:m>
                                <m:mPr>
                                  <m:plcHide m:val="on"/>
                                  <m:mcs>
                                    <m:mc>
                                      <m:mcPr>
                                        <m:count m:val="1"/>
                                        <m:mcJc m:val="center"/>
                                      </m:mcPr>
                                    </m:mc>
                                  </m:mcs>
                                  <m:ctrlPr>
                                    <a:rPr lang="en-CA" sz="1600" i="1" kern="1200">
                                      <a:solidFill>
                                        <a:srgbClr val="000000"/>
                                      </a:solidFill>
                                      <a:effectLst/>
                                      <a:latin typeface="Cambria Math" panose="02040503050406030204" pitchFamily="18" charset="0"/>
                                    </a:rPr>
                                  </m:ctrlPr>
                                </m:mPr>
                                <m:mr>
                                  <m:e>
                                    <m:r>
                                      <a:rPr lang="en-CA" sz="1600" b="0" i="0" kern="1200" smtClean="0">
                                        <a:solidFill>
                                          <a:srgbClr val="000000"/>
                                        </a:solidFill>
                                        <a:effectLst/>
                                        <a:latin typeface="Cambria Math" panose="02040503050406030204" pitchFamily="18" charset="0"/>
                                      </a:rPr>
                                      <m:t>1</m:t>
                                    </m:r>
                                  </m:e>
                                </m:mr>
                                <m:mr>
                                  <m:e>
                                    <m:r>
                                      <a:rPr lang="en-CA" sz="1600" b="0" i="0" kern="1200" smtClean="0">
                                        <a:solidFill>
                                          <a:srgbClr val="000000"/>
                                        </a:solidFill>
                                        <a:effectLst/>
                                        <a:latin typeface="Cambria Math" panose="02040503050406030204" pitchFamily="18" charset="0"/>
                                      </a:rPr>
                                      <m:t>1</m:t>
                                    </m:r>
                                  </m:e>
                                </m:mr>
                              </m:m>
                            </m:e>
                          </m:d>
                          <m:r>
                            <a:rPr lang="en-CA" sz="1600" i="0" kern="1200">
                              <a:solidFill>
                                <a:srgbClr val="000000"/>
                              </a:solidFill>
                              <a:effectLst/>
                              <a:latin typeface="Cambria Math" panose="02040503050406030204" pitchFamily="18" charset="0"/>
                            </a:rPr>
                            <m:t>,</m:t>
                          </m:r>
                          <m:sSub>
                            <m:sSubPr>
                              <m:ctrlPr>
                                <a:rPr lang="en-CA" sz="1600" i="1">
                                  <a:solidFill>
                                    <a:srgbClr val="000000"/>
                                  </a:solidFill>
                                  <a:latin typeface="Cambria Math" panose="02040503050406030204" pitchFamily="18" charset="0"/>
                                </a:rPr>
                              </m:ctrlPr>
                            </m:sSubPr>
                            <m:e>
                              <m:r>
                                <a:rPr lang="en-CA" sz="1600" i="1">
                                  <a:solidFill>
                                    <a:srgbClr val="000000"/>
                                  </a:solidFill>
                                  <a:latin typeface="Cambria Math" panose="02040503050406030204" pitchFamily="18" charset="0"/>
                                </a:rPr>
                                <m:t>𝑠</m:t>
                              </m:r>
                            </m:e>
                            <m:sub>
                              <m:r>
                                <a:rPr lang="en-CA" sz="1600" b="0" i="1" smtClean="0">
                                  <a:solidFill>
                                    <a:srgbClr val="000000"/>
                                  </a:solidFill>
                                  <a:latin typeface="Cambria Math" panose="02040503050406030204" pitchFamily="18" charset="0"/>
                                </a:rPr>
                                <m:t>2</m:t>
                              </m:r>
                            </m:sub>
                          </m:sSub>
                          <m:r>
                            <a:rPr lang="en-CA" sz="1600" b="0" i="1" smtClean="0">
                              <a:solidFill>
                                <a:srgbClr val="000000"/>
                              </a:solidFill>
                              <a:latin typeface="Cambria Math" panose="02040503050406030204" pitchFamily="18" charset="0"/>
                            </a:rPr>
                            <m:t>=</m:t>
                          </m:r>
                          <m:d>
                            <m:dPr>
                              <m:ctrlPr>
                                <a:rPr lang="en-CA" sz="1600" i="1" kern="1200">
                                  <a:solidFill>
                                    <a:srgbClr val="000000"/>
                                  </a:solidFill>
                                  <a:effectLst/>
                                  <a:latin typeface="Cambria Math" panose="02040503050406030204" pitchFamily="18" charset="0"/>
                                </a:rPr>
                              </m:ctrlPr>
                            </m:dPr>
                            <m:e>
                              <m:m>
                                <m:mPr>
                                  <m:plcHide m:val="on"/>
                                  <m:mcs>
                                    <m:mc>
                                      <m:mcPr>
                                        <m:count m:val="1"/>
                                        <m:mcJc m:val="center"/>
                                      </m:mcPr>
                                    </m:mc>
                                  </m:mcs>
                                  <m:ctrlPr>
                                    <a:rPr lang="en-CA" sz="1600" i="1" kern="1200">
                                      <a:solidFill>
                                        <a:srgbClr val="000000"/>
                                      </a:solidFill>
                                      <a:effectLst/>
                                      <a:latin typeface="Cambria Math" panose="02040503050406030204" pitchFamily="18" charset="0"/>
                                    </a:rPr>
                                  </m:ctrlPr>
                                </m:mPr>
                                <m:mr>
                                  <m:e>
                                    <m:r>
                                      <a:rPr lang="en-CA" sz="1600" i="0" kern="1200">
                                        <a:solidFill>
                                          <a:srgbClr val="000000"/>
                                        </a:solidFill>
                                        <a:effectLst/>
                                        <a:latin typeface="Cambria Math" panose="02040503050406030204" pitchFamily="18" charset="0"/>
                                      </a:rPr>
                                      <m:t>2</m:t>
                                    </m:r>
                                  </m:e>
                                </m:mr>
                                <m:mr>
                                  <m:e>
                                    <m:r>
                                      <a:rPr lang="en-CA" sz="1600" i="0" kern="1200">
                                        <a:solidFill>
                                          <a:srgbClr val="000000"/>
                                        </a:solidFill>
                                        <a:effectLst/>
                                        <a:latin typeface="Cambria Math" panose="02040503050406030204" pitchFamily="18" charset="0"/>
                                      </a:rPr>
                                      <m:t>2</m:t>
                                    </m:r>
                                  </m:e>
                                </m:mr>
                              </m:m>
                            </m:e>
                          </m:d>
                        </m:e>
                      </m:d>
                    </m:oMath>
                  </m:oMathPara>
                </a14:m>
                <a:endParaRPr lang="en-CA" sz="1600" dirty="0">
                  <a:latin typeface="Times New Roman" panose="02020603050405020304" pitchFamily="18" charset="0"/>
                  <a:cs typeface="Times New Roman" panose="02020603050405020304" pitchFamily="18" charset="0"/>
                </a:endParaRPr>
              </a:p>
            </p:txBody>
          </p:sp>
        </mc:Choice>
        <mc:Fallback xmlns="">
          <p:sp>
            <p:nvSpPr>
              <p:cNvPr id="10" name="TextBox 9">
                <a:extLst>
                  <a:ext uri="{FF2B5EF4-FFF2-40B4-BE49-F238E27FC236}">
                    <a16:creationId xmlns:a16="http://schemas.microsoft.com/office/drawing/2014/main" id="{D7BC85EE-86CE-0B53-D2AC-978965805911}"/>
                  </a:ext>
                </a:extLst>
              </p:cNvPr>
              <p:cNvSpPr txBox="1">
                <a:spLocks noRot="1" noChangeAspect="1" noMove="1" noResize="1" noEditPoints="1" noAdjustHandles="1" noChangeArrowheads="1" noChangeShapeType="1" noTextEdit="1"/>
              </p:cNvSpPr>
              <p:nvPr/>
            </p:nvSpPr>
            <p:spPr>
              <a:xfrm>
                <a:off x="933542" y="2191678"/>
                <a:ext cx="3674415" cy="501356"/>
              </a:xfrm>
              <a:prstGeom prst="rect">
                <a:avLst/>
              </a:prstGeom>
              <a:blipFill>
                <a:blip r:embed="rId4"/>
                <a:stretch>
                  <a:fillRect b="-3659"/>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25403878-CA52-8784-8BA6-31BCCFD66F13}"/>
                  </a:ext>
                </a:extLst>
              </p:cNvPr>
              <p:cNvSpPr txBox="1"/>
              <p:nvPr/>
            </p:nvSpPr>
            <p:spPr>
              <a:xfrm>
                <a:off x="-365" y="4815599"/>
                <a:ext cx="2962574" cy="448905"/>
              </a:xfrm>
              <a:prstGeom prst="rect">
                <a:avLst/>
              </a:prstGeom>
              <a:noFill/>
            </p:spPr>
            <p:txBody>
              <a:bodyPr wrap="square" lIns="0" tIns="0" rIns="0" bIns="0" rtlCol="0">
                <a:spAutoFit/>
              </a:bodyPr>
              <a:lstStyle/>
              <a:p>
                <a:pPr algn="ctr"/>
                <a14:m>
                  <m:oMath xmlns:m="http://schemas.openxmlformats.org/officeDocument/2006/math">
                    <m:sSub>
                      <m:sSubPr>
                        <m:ctrlPr>
                          <a:rPr lang="en-CA" sz="1600" i="1" smtClean="0">
                            <a:latin typeface="Cambria Math" panose="02040503050406030204" pitchFamily="18" charset="0"/>
                          </a:rPr>
                        </m:ctrlPr>
                      </m:sSubPr>
                      <m:e>
                        <m:r>
                          <a:rPr lang="en-CA" sz="1600" i="1" smtClean="0">
                            <a:latin typeface="Cambria Math" panose="02040503050406030204" pitchFamily="18" charset="0"/>
                            <a:ea typeface="Cambria Math" panose="02040503050406030204" pitchFamily="18" charset="0"/>
                          </a:rPr>
                          <m:t>𝛼</m:t>
                        </m:r>
                      </m:e>
                      <m:sub>
                        <m:r>
                          <a:rPr lang="en-CA" sz="1600" b="0" i="1" smtClean="0">
                            <a:latin typeface="Cambria Math" panose="02040503050406030204" pitchFamily="18" charset="0"/>
                          </a:rPr>
                          <m:t>1</m:t>
                        </m:r>
                      </m:sub>
                    </m:sSub>
                  </m:oMath>
                </a14:m>
                <a:r>
                  <a:rPr lang="en-CA" sz="1600" dirty="0">
                    <a:latin typeface="Times New Roman" panose="02020603050405020304" pitchFamily="18" charset="0"/>
                    <a:cs typeface="Times New Roman" panose="02020603050405020304" pitchFamily="18" charset="0"/>
                  </a:rPr>
                  <a:t> </a:t>
                </a:r>
                <a14:m>
                  <m:oMath xmlns:m="http://schemas.openxmlformats.org/officeDocument/2006/math">
                    <m:d>
                      <m:dPr>
                        <m:ctrlPr>
                          <a:rPr lang="en-CA" sz="1600" i="1">
                            <a:latin typeface="Cambria Math" panose="02040503050406030204" pitchFamily="18" charset="0"/>
                          </a:rPr>
                        </m:ctrlPr>
                      </m:dPr>
                      <m:e>
                        <m:f>
                          <m:fPr>
                            <m:type m:val="noBar"/>
                            <m:ctrlPr>
                              <a:rPr lang="en-CA" sz="1600" i="1">
                                <a:latin typeface="Cambria Math" panose="02040503050406030204" pitchFamily="18" charset="0"/>
                              </a:rPr>
                            </m:ctrlPr>
                          </m:fPr>
                          <m:num>
                            <m:eqArr>
                              <m:eqArrPr>
                                <m:ctrlPr>
                                  <a:rPr lang="en-CA" sz="1600" i="1">
                                    <a:latin typeface="Cambria Math" panose="02040503050406030204" pitchFamily="18" charset="0"/>
                                  </a:rPr>
                                </m:ctrlPr>
                              </m:eqArrPr>
                              <m:e>
                                <m:r>
                                  <a:rPr lang="en-CA" sz="1600" i="1">
                                    <a:latin typeface="Cambria Math" panose="02040503050406030204" pitchFamily="18" charset="0"/>
                                  </a:rPr>
                                  <m:t>1</m:t>
                                </m:r>
                              </m:e>
                              <m:e>
                                <m:r>
                                  <a:rPr lang="en-CA" sz="1600" i="1">
                                    <a:latin typeface="Cambria Math" panose="02040503050406030204" pitchFamily="18" charset="0"/>
                                  </a:rPr>
                                  <m:t>1</m:t>
                                </m:r>
                              </m:e>
                            </m:eqArr>
                          </m:num>
                          <m:den>
                            <m:r>
                              <a:rPr lang="en-CA" sz="1600" i="1">
                                <a:latin typeface="Cambria Math" panose="02040503050406030204" pitchFamily="18" charset="0"/>
                              </a:rPr>
                              <m:t>1</m:t>
                            </m:r>
                          </m:den>
                        </m:f>
                      </m:e>
                    </m:d>
                    <m:r>
                      <a:rPr lang="en-CA" sz="1600" i="1">
                        <a:latin typeface="Cambria Math" panose="02040503050406030204" pitchFamily="18" charset="0"/>
                      </a:rPr>
                      <m:t> </m:t>
                    </m:r>
                    <m:d>
                      <m:dPr>
                        <m:ctrlPr>
                          <a:rPr lang="en-CA" sz="1600" i="1">
                            <a:latin typeface="Cambria Math" panose="02040503050406030204" pitchFamily="18" charset="0"/>
                          </a:rPr>
                        </m:ctrlPr>
                      </m:dPr>
                      <m:e>
                        <m:f>
                          <m:fPr>
                            <m:type m:val="noBar"/>
                            <m:ctrlPr>
                              <a:rPr lang="en-CA" sz="1600" i="1">
                                <a:latin typeface="Cambria Math" panose="02040503050406030204" pitchFamily="18" charset="0"/>
                              </a:rPr>
                            </m:ctrlPr>
                          </m:fPr>
                          <m:num>
                            <m:eqArr>
                              <m:eqArrPr>
                                <m:ctrlPr>
                                  <a:rPr lang="en-CA" sz="1600" i="1">
                                    <a:latin typeface="Cambria Math" panose="02040503050406030204" pitchFamily="18" charset="0"/>
                                  </a:rPr>
                                </m:ctrlPr>
                              </m:eqArrPr>
                              <m:e>
                                <m:r>
                                  <a:rPr lang="en-CA" sz="1600" i="1">
                                    <a:latin typeface="Cambria Math" panose="02040503050406030204" pitchFamily="18" charset="0"/>
                                  </a:rPr>
                                  <m:t>1</m:t>
                                </m:r>
                              </m:e>
                              <m:e>
                                <m:r>
                                  <a:rPr lang="en-CA" sz="1600" i="1">
                                    <a:latin typeface="Cambria Math" panose="02040503050406030204" pitchFamily="18" charset="0"/>
                                  </a:rPr>
                                  <m:t>1</m:t>
                                </m:r>
                              </m:e>
                            </m:eqArr>
                          </m:num>
                          <m:den>
                            <m:r>
                              <a:rPr lang="en-CA" sz="1600" i="1">
                                <a:latin typeface="Cambria Math" panose="02040503050406030204" pitchFamily="18" charset="0"/>
                              </a:rPr>
                              <m:t>1</m:t>
                            </m:r>
                          </m:den>
                        </m:f>
                      </m:e>
                    </m:d>
                    <m:r>
                      <a:rPr lang="en-CA" sz="1600" i="1">
                        <a:latin typeface="Cambria Math" panose="02040503050406030204" pitchFamily="18" charset="0"/>
                      </a:rPr>
                      <m:t> </m:t>
                    </m:r>
                  </m:oMath>
                </a14:m>
                <a:r>
                  <a:rPr lang="en-CA" sz="1600"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CA" sz="1600" i="1">
                            <a:latin typeface="Cambria Math" panose="02040503050406030204" pitchFamily="18" charset="0"/>
                          </a:rPr>
                        </m:ctrlPr>
                      </m:sSubPr>
                      <m:e>
                        <m:r>
                          <a:rPr lang="en-CA" sz="1600" i="1">
                            <a:latin typeface="Cambria Math" panose="02040503050406030204" pitchFamily="18" charset="0"/>
                            <a:ea typeface="Cambria Math" panose="02040503050406030204" pitchFamily="18" charset="0"/>
                          </a:rPr>
                          <m:t>𝛼</m:t>
                        </m:r>
                      </m:e>
                      <m:sub>
                        <m:r>
                          <a:rPr lang="en-CA" sz="1600" b="0" i="1" smtClean="0">
                            <a:latin typeface="Cambria Math" panose="02040503050406030204" pitchFamily="18" charset="0"/>
                            <a:ea typeface="Cambria Math" panose="02040503050406030204" pitchFamily="18" charset="0"/>
                          </a:rPr>
                          <m:t>2</m:t>
                        </m:r>
                      </m:sub>
                    </m:sSub>
                  </m:oMath>
                </a14:m>
                <a:r>
                  <a:rPr lang="en-CA" sz="1600" dirty="0">
                    <a:latin typeface="Times New Roman" panose="02020603050405020304" pitchFamily="18" charset="0"/>
                    <a:cs typeface="Times New Roman" panose="02020603050405020304" pitchFamily="18" charset="0"/>
                  </a:rPr>
                  <a:t> </a:t>
                </a:r>
                <a14:m>
                  <m:oMath xmlns:m="http://schemas.openxmlformats.org/officeDocument/2006/math">
                    <m:d>
                      <m:dPr>
                        <m:ctrlPr>
                          <a:rPr lang="en-CA" sz="1600" i="1">
                            <a:latin typeface="Cambria Math" panose="02040503050406030204" pitchFamily="18" charset="0"/>
                          </a:rPr>
                        </m:ctrlPr>
                      </m:dPr>
                      <m:e>
                        <m:f>
                          <m:fPr>
                            <m:type m:val="noBar"/>
                            <m:ctrlPr>
                              <a:rPr lang="en-CA" sz="1600" i="1">
                                <a:latin typeface="Cambria Math" panose="02040503050406030204" pitchFamily="18" charset="0"/>
                              </a:rPr>
                            </m:ctrlPr>
                          </m:fPr>
                          <m:num>
                            <m:eqArr>
                              <m:eqArrPr>
                                <m:ctrlPr>
                                  <a:rPr lang="en-CA" sz="1600" i="1">
                                    <a:latin typeface="Cambria Math" panose="02040503050406030204" pitchFamily="18" charset="0"/>
                                  </a:rPr>
                                </m:ctrlPr>
                              </m:eqArrPr>
                              <m:e>
                                <m:r>
                                  <a:rPr lang="en-CA" sz="1600" b="0" i="1" smtClean="0">
                                    <a:latin typeface="Cambria Math" panose="02040503050406030204" pitchFamily="18" charset="0"/>
                                  </a:rPr>
                                  <m:t>2</m:t>
                                </m:r>
                              </m:e>
                              <m:e>
                                <m:r>
                                  <a:rPr lang="en-CA" sz="1600" b="0" i="1" smtClean="0">
                                    <a:latin typeface="Cambria Math" panose="02040503050406030204" pitchFamily="18" charset="0"/>
                                  </a:rPr>
                                  <m:t>2</m:t>
                                </m:r>
                              </m:e>
                            </m:eqArr>
                          </m:num>
                          <m:den>
                            <m:r>
                              <a:rPr lang="en-CA" sz="1600" i="1">
                                <a:latin typeface="Cambria Math" panose="02040503050406030204" pitchFamily="18" charset="0"/>
                              </a:rPr>
                              <m:t>1</m:t>
                            </m:r>
                          </m:den>
                        </m:f>
                      </m:e>
                    </m:d>
                    <m:r>
                      <a:rPr lang="en-CA" sz="1600" i="1">
                        <a:latin typeface="Cambria Math" panose="02040503050406030204" pitchFamily="18" charset="0"/>
                      </a:rPr>
                      <m:t> </m:t>
                    </m:r>
                    <m:d>
                      <m:dPr>
                        <m:ctrlPr>
                          <a:rPr lang="en-CA" sz="1600" i="1">
                            <a:latin typeface="Cambria Math" panose="02040503050406030204" pitchFamily="18" charset="0"/>
                          </a:rPr>
                        </m:ctrlPr>
                      </m:dPr>
                      <m:e>
                        <m:f>
                          <m:fPr>
                            <m:type m:val="noBar"/>
                            <m:ctrlPr>
                              <a:rPr lang="en-CA" sz="1600" i="1">
                                <a:latin typeface="Cambria Math" panose="02040503050406030204" pitchFamily="18" charset="0"/>
                              </a:rPr>
                            </m:ctrlPr>
                          </m:fPr>
                          <m:num>
                            <m:eqArr>
                              <m:eqArrPr>
                                <m:ctrlPr>
                                  <a:rPr lang="en-CA" sz="1600" i="1">
                                    <a:latin typeface="Cambria Math" panose="02040503050406030204" pitchFamily="18" charset="0"/>
                                  </a:rPr>
                                </m:ctrlPr>
                              </m:eqArrPr>
                              <m:e>
                                <m:r>
                                  <a:rPr lang="en-CA" sz="1600" i="1">
                                    <a:latin typeface="Cambria Math" panose="02040503050406030204" pitchFamily="18" charset="0"/>
                                  </a:rPr>
                                  <m:t>1</m:t>
                                </m:r>
                              </m:e>
                              <m:e>
                                <m:r>
                                  <a:rPr lang="en-CA" sz="1600" i="1">
                                    <a:latin typeface="Cambria Math" panose="02040503050406030204" pitchFamily="18" charset="0"/>
                                  </a:rPr>
                                  <m:t>1</m:t>
                                </m:r>
                              </m:e>
                            </m:eqArr>
                          </m:num>
                          <m:den>
                            <m:r>
                              <a:rPr lang="en-CA" sz="1600" i="1">
                                <a:latin typeface="Cambria Math" panose="02040503050406030204" pitchFamily="18" charset="0"/>
                              </a:rPr>
                              <m:t>1</m:t>
                            </m:r>
                          </m:den>
                        </m:f>
                      </m:e>
                    </m:d>
                    <m:r>
                      <a:rPr lang="en-IN" sz="1600" b="0" i="1" smtClean="0">
                        <a:latin typeface="Cambria Math" panose="02040503050406030204" pitchFamily="18" charset="0"/>
                      </a:rPr>
                      <m:t> </m:t>
                    </m:r>
                  </m:oMath>
                </a14:m>
                <a:r>
                  <a:rPr lang="en-CA" sz="1600" dirty="0">
                    <a:latin typeface="Times New Roman" panose="02020603050405020304" pitchFamily="18" charset="0"/>
                    <a:cs typeface="Times New Roman" panose="02020603050405020304" pitchFamily="18" charset="0"/>
                  </a:rPr>
                  <a:t>= -1</a:t>
                </a:r>
              </a:p>
            </p:txBody>
          </p:sp>
        </mc:Choice>
        <mc:Fallback xmlns="">
          <p:sp>
            <p:nvSpPr>
              <p:cNvPr id="17" name="TextBox 16">
                <a:extLst>
                  <a:ext uri="{FF2B5EF4-FFF2-40B4-BE49-F238E27FC236}">
                    <a16:creationId xmlns:a16="http://schemas.microsoft.com/office/drawing/2014/main" id="{25403878-CA52-8784-8BA6-31BCCFD66F13}"/>
                  </a:ext>
                </a:extLst>
              </p:cNvPr>
              <p:cNvSpPr txBox="1">
                <a:spLocks noRot="1" noChangeAspect="1" noMove="1" noResize="1" noEditPoints="1" noAdjustHandles="1" noChangeArrowheads="1" noChangeShapeType="1" noTextEdit="1"/>
              </p:cNvSpPr>
              <p:nvPr/>
            </p:nvSpPr>
            <p:spPr>
              <a:xfrm>
                <a:off x="-365" y="4815599"/>
                <a:ext cx="2962574" cy="448905"/>
              </a:xfrm>
              <a:prstGeom prst="rect">
                <a:avLst/>
              </a:prstGeom>
              <a:blipFill>
                <a:blip r:embed="rId5"/>
                <a:stretch>
                  <a:fillRect b="-5405"/>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647F2A9E-CE00-F4AC-E803-E91C8FA6D8CB}"/>
                  </a:ext>
                </a:extLst>
              </p:cNvPr>
              <p:cNvSpPr txBox="1"/>
              <p:nvPr/>
            </p:nvSpPr>
            <p:spPr>
              <a:xfrm>
                <a:off x="1740922" y="3148100"/>
                <a:ext cx="2138681" cy="63639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CA" sz="1600" i="1" smtClean="0">
                              <a:solidFill>
                                <a:srgbClr val="836967"/>
                              </a:solidFill>
                              <a:latin typeface="Cambria Math" panose="02040503050406030204" pitchFamily="18" charset="0"/>
                            </a:rPr>
                          </m:ctrlPr>
                        </m:accPr>
                        <m:e>
                          <m:sSub>
                            <m:sSubPr>
                              <m:ctrlPr>
                                <a:rPr lang="en-CA" sz="1600" i="1" smtClean="0">
                                  <a:solidFill>
                                    <a:srgbClr val="836967"/>
                                  </a:solidFill>
                                  <a:latin typeface="Cambria Math" panose="02040503050406030204" pitchFamily="18" charset="0"/>
                                </a:rPr>
                              </m:ctrlPr>
                            </m:sSubPr>
                            <m:e>
                              <m:r>
                                <a:rPr lang="en-CA" sz="1600" i="1" smtClean="0">
                                  <a:latin typeface="Cambria Math" panose="02040503050406030204" pitchFamily="18" charset="0"/>
                                </a:rPr>
                                <m:t>𝑠</m:t>
                              </m:r>
                            </m:e>
                            <m:sub>
                              <m:r>
                                <a:rPr lang="en-CA" sz="1600" i="1" smtClean="0">
                                  <a:latin typeface="Cambria Math" panose="02040503050406030204" pitchFamily="18" charset="0"/>
                                </a:rPr>
                                <m:t>1</m:t>
                              </m:r>
                            </m:sub>
                          </m:sSub>
                        </m:e>
                      </m:acc>
                      <m:r>
                        <a:rPr lang="en-CA" sz="1600" i="1" smtClean="0">
                          <a:latin typeface="Cambria Math" panose="02040503050406030204" pitchFamily="18" charset="0"/>
                        </a:rPr>
                        <m:t>=</m:t>
                      </m:r>
                      <m:d>
                        <m:dPr>
                          <m:ctrlPr>
                            <a:rPr lang="en-CA" sz="1600" i="1" smtClean="0">
                              <a:latin typeface="Cambria Math" panose="02040503050406030204" pitchFamily="18" charset="0"/>
                            </a:rPr>
                          </m:ctrlPr>
                        </m:dPr>
                        <m:e>
                          <m:f>
                            <m:fPr>
                              <m:type m:val="noBar"/>
                              <m:ctrlPr>
                                <a:rPr lang="en-CA" sz="1600" i="1" smtClean="0">
                                  <a:latin typeface="Cambria Math" panose="02040503050406030204" pitchFamily="18" charset="0"/>
                                </a:rPr>
                              </m:ctrlPr>
                            </m:fPr>
                            <m:num>
                              <m:eqArr>
                                <m:eqArrPr>
                                  <m:ctrlPr>
                                    <a:rPr lang="en-CA" sz="1600" b="0" i="1" smtClean="0">
                                      <a:latin typeface="Cambria Math" panose="02040503050406030204" pitchFamily="18" charset="0"/>
                                    </a:rPr>
                                  </m:ctrlPr>
                                </m:eqArrPr>
                                <m:e>
                                  <m:r>
                                    <a:rPr lang="en-CA" sz="1600" b="0" i="1" smtClean="0">
                                      <a:latin typeface="Cambria Math" panose="02040503050406030204" pitchFamily="18" charset="0"/>
                                    </a:rPr>
                                    <m:t>1</m:t>
                                  </m:r>
                                </m:e>
                                <m:e>
                                  <m:r>
                                    <a:rPr lang="en-CA" sz="1600" b="0" i="1" smtClean="0">
                                      <a:latin typeface="Cambria Math" panose="02040503050406030204" pitchFamily="18" charset="0"/>
                                    </a:rPr>
                                    <m:t>1</m:t>
                                  </m:r>
                                </m:e>
                              </m:eqArr>
                            </m:num>
                            <m:den>
                              <m:r>
                                <a:rPr lang="en-CA" sz="1600" b="0" i="1" smtClean="0">
                                  <a:latin typeface="Cambria Math" panose="02040503050406030204" pitchFamily="18" charset="0"/>
                                </a:rPr>
                                <m:t>1</m:t>
                              </m:r>
                            </m:den>
                          </m:f>
                        </m:e>
                      </m:d>
                      <m:r>
                        <a:rPr lang="en-CA" sz="1600" b="0" i="1" smtClean="0">
                          <a:latin typeface="Cambria Math" panose="02040503050406030204" pitchFamily="18" charset="0"/>
                        </a:rPr>
                        <m:t>        </m:t>
                      </m:r>
                      <m:sSub>
                        <m:sSubPr>
                          <m:ctrlPr>
                            <a:rPr lang="en-CA" sz="1600" i="1" smtClean="0">
                              <a:solidFill>
                                <a:srgbClr val="836967"/>
                              </a:solidFill>
                              <a:latin typeface="Cambria Math" panose="02040503050406030204" pitchFamily="18" charset="0"/>
                            </a:rPr>
                          </m:ctrlPr>
                        </m:sSubPr>
                        <m:e>
                          <m:acc>
                            <m:accPr>
                              <m:chr m:val="̃"/>
                              <m:ctrlPr>
                                <a:rPr lang="en-CA" sz="1600" i="1" smtClean="0">
                                  <a:solidFill>
                                    <a:srgbClr val="836967"/>
                                  </a:solidFill>
                                  <a:latin typeface="Cambria Math" panose="02040503050406030204" pitchFamily="18" charset="0"/>
                                </a:rPr>
                              </m:ctrlPr>
                            </m:accPr>
                            <m:e>
                              <m:r>
                                <a:rPr lang="en-CA" sz="1600" i="1" smtClean="0">
                                  <a:latin typeface="Cambria Math" panose="02040503050406030204" pitchFamily="18" charset="0"/>
                                </a:rPr>
                                <m:t>𝑠</m:t>
                              </m:r>
                            </m:e>
                          </m:acc>
                        </m:e>
                        <m:sub>
                          <m:r>
                            <a:rPr lang="en-CA" sz="1600" i="1" smtClean="0">
                              <a:latin typeface="Cambria Math" panose="02040503050406030204" pitchFamily="18" charset="0"/>
                            </a:rPr>
                            <m:t>2</m:t>
                          </m:r>
                        </m:sub>
                      </m:sSub>
                      <m:r>
                        <a:rPr lang="en-CA" sz="1600" b="0" i="1" smtClean="0">
                          <a:latin typeface="Cambria Math" panose="02040503050406030204" pitchFamily="18" charset="0"/>
                        </a:rPr>
                        <m:t>=</m:t>
                      </m:r>
                      <m:d>
                        <m:dPr>
                          <m:ctrlPr>
                            <a:rPr lang="en-CA" sz="1600" b="0" i="1" smtClean="0">
                              <a:latin typeface="Cambria Math" panose="02040503050406030204" pitchFamily="18" charset="0"/>
                            </a:rPr>
                          </m:ctrlPr>
                        </m:dPr>
                        <m:e>
                          <m:f>
                            <m:fPr>
                              <m:type m:val="noBar"/>
                              <m:ctrlPr>
                                <a:rPr lang="en-CA" sz="1600" b="0" i="1" smtClean="0">
                                  <a:latin typeface="Cambria Math" panose="02040503050406030204" pitchFamily="18" charset="0"/>
                                </a:rPr>
                              </m:ctrlPr>
                            </m:fPr>
                            <m:num>
                              <m:eqArr>
                                <m:eqArrPr>
                                  <m:ctrlPr>
                                    <a:rPr lang="en-CA" sz="1600" b="0" i="1" smtClean="0">
                                      <a:latin typeface="Cambria Math" panose="02040503050406030204" pitchFamily="18" charset="0"/>
                                    </a:rPr>
                                  </m:ctrlPr>
                                </m:eqArrPr>
                                <m:e>
                                  <m:r>
                                    <a:rPr lang="en-CA" sz="1600" b="0" i="1" smtClean="0">
                                      <a:latin typeface="Cambria Math" panose="02040503050406030204" pitchFamily="18" charset="0"/>
                                    </a:rPr>
                                    <m:t>2</m:t>
                                  </m:r>
                                </m:e>
                                <m:e>
                                  <m:r>
                                    <a:rPr lang="en-CA" sz="1600" b="0" i="1" smtClean="0">
                                      <a:latin typeface="Cambria Math" panose="02040503050406030204" pitchFamily="18" charset="0"/>
                                    </a:rPr>
                                    <m:t>2</m:t>
                                  </m:r>
                                </m:e>
                              </m:eqArr>
                            </m:num>
                            <m:den>
                              <m:r>
                                <a:rPr lang="en-CA" sz="1600" b="0" i="1" smtClean="0">
                                  <a:latin typeface="Cambria Math" panose="02040503050406030204" pitchFamily="18" charset="0"/>
                                </a:rPr>
                                <m:t>1</m:t>
                              </m:r>
                            </m:den>
                          </m:f>
                        </m:e>
                      </m:d>
                    </m:oMath>
                  </m:oMathPara>
                </a14:m>
                <a:endParaRPr lang="en-CA" sz="1600" dirty="0">
                  <a:latin typeface="Times New Roman" panose="02020603050405020304" pitchFamily="18" charset="0"/>
                  <a:cs typeface="Times New Roman" panose="02020603050405020304" pitchFamily="18" charset="0"/>
                </a:endParaRPr>
              </a:p>
            </p:txBody>
          </p:sp>
        </mc:Choice>
        <mc:Fallback xmlns="">
          <p:sp>
            <p:nvSpPr>
              <p:cNvPr id="19" name="TextBox 18">
                <a:extLst>
                  <a:ext uri="{FF2B5EF4-FFF2-40B4-BE49-F238E27FC236}">
                    <a16:creationId xmlns:a16="http://schemas.microsoft.com/office/drawing/2014/main" id="{647F2A9E-CE00-F4AC-E803-E91C8FA6D8CB}"/>
                  </a:ext>
                </a:extLst>
              </p:cNvPr>
              <p:cNvSpPr txBox="1">
                <a:spLocks noRot="1" noChangeAspect="1" noMove="1" noResize="1" noEditPoints="1" noAdjustHandles="1" noChangeArrowheads="1" noChangeShapeType="1" noTextEdit="1"/>
              </p:cNvSpPr>
              <p:nvPr/>
            </p:nvSpPr>
            <p:spPr>
              <a:xfrm>
                <a:off x="1740922" y="3148100"/>
                <a:ext cx="2138681" cy="636393"/>
              </a:xfrm>
              <a:prstGeom prst="rect">
                <a:avLst/>
              </a:prstGeom>
              <a:blipFill>
                <a:blip r:embed="rId6"/>
                <a:stretch>
                  <a:fillRect/>
                </a:stretch>
              </a:blipFill>
            </p:spPr>
            <p:txBody>
              <a:bodyPr/>
              <a:lstStyle/>
              <a:p>
                <a:r>
                  <a:rPr lang="en-IN">
                    <a:noFill/>
                  </a:rPr>
                  <a:t> </a:t>
                </a:r>
              </a:p>
            </p:txBody>
          </p:sp>
        </mc:Fallback>
      </mc:AlternateContent>
      <p:sp>
        <p:nvSpPr>
          <p:cNvPr id="23" name="TextBox 22">
            <a:extLst>
              <a:ext uri="{FF2B5EF4-FFF2-40B4-BE49-F238E27FC236}">
                <a16:creationId xmlns:a16="http://schemas.microsoft.com/office/drawing/2014/main" id="{62C27A4B-1022-9AD5-3AEE-0E8086B3CFE6}"/>
              </a:ext>
            </a:extLst>
          </p:cNvPr>
          <p:cNvSpPr txBox="1"/>
          <p:nvPr/>
        </p:nvSpPr>
        <p:spPr>
          <a:xfrm>
            <a:off x="265707" y="2736860"/>
            <a:ext cx="6096000" cy="400110"/>
          </a:xfrm>
          <a:prstGeom prst="rect">
            <a:avLst/>
          </a:prstGeom>
          <a:noFill/>
        </p:spPr>
        <p:txBody>
          <a:bodyPr wrap="square">
            <a:spAutoFit/>
          </a:bodyPr>
          <a:lstStyle/>
          <a:p>
            <a:pPr marL="285750" indent="-285750">
              <a:buFont typeface="Arial" panose="020B0604020202020204" pitchFamily="34" charset="0"/>
              <a:buChar char="•"/>
            </a:pPr>
            <a:r>
              <a:rPr lang="en-CA" sz="2000" dirty="0">
                <a:latin typeface="Times New Roman" panose="02020603050405020304" pitchFamily="18" charset="0"/>
                <a:cs typeface="Times New Roman" panose="02020603050405020304" pitchFamily="18" charset="0"/>
              </a:rPr>
              <a:t>Each vector is augmented with a 1 as a bias input.</a:t>
            </a: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985BF5D3-A3B7-ACA1-ACF3-1DC761B5CB4C}"/>
                  </a:ext>
                </a:extLst>
              </p:cNvPr>
              <p:cNvSpPr txBox="1"/>
              <p:nvPr/>
            </p:nvSpPr>
            <p:spPr>
              <a:xfrm>
                <a:off x="191094" y="3941471"/>
                <a:ext cx="2579656" cy="276999"/>
              </a:xfrm>
              <a:prstGeom prst="rect">
                <a:avLst/>
              </a:prstGeom>
              <a:noFill/>
            </p:spPr>
            <p:txBody>
              <a:bodyPr wrap="square" lIns="0" tIns="0" rIns="0" bIns="0" rtlCol="0">
                <a:spAutoFit/>
              </a:bodyPr>
              <a:lstStyle/>
              <a:p>
                <a:pPr algn="ctr"/>
                <a14:m>
                  <m:oMath xmlns:m="http://schemas.openxmlformats.org/officeDocument/2006/math">
                    <m:sSub>
                      <m:sSubPr>
                        <m:ctrlPr>
                          <a:rPr lang="en-CA" i="1" smtClean="0">
                            <a:latin typeface="Cambria Math" panose="02040503050406030204" pitchFamily="18" charset="0"/>
                          </a:rPr>
                        </m:ctrlPr>
                      </m:sSubPr>
                      <m:e>
                        <m:r>
                          <a:rPr lang="en-CA" i="1" smtClean="0">
                            <a:latin typeface="Cambria Math" panose="02040503050406030204" pitchFamily="18" charset="0"/>
                            <a:ea typeface="Cambria Math" panose="02040503050406030204" pitchFamily="18" charset="0"/>
                          </a:rPr>
                          <m:t>𝛼</m:t>
                        </m:r>
                      </m:e>
                      <m:sub>
                        <m:r>
                          <a:rPr lang="en-CA" b="0" i="1" smtClean="0">
                            <a:latin typeface="Cambria Math" panose="02040503050406030204" pitchFamily="18" charset="0"/>
                          </a:rPr>
                          <m:t>1</m:t>
                        </m:r>
                      </m:sub>
                    </m:sSub>
                  </m:oMath>
                </a14:m>
                <a:r>
                  <a:rPr lang="en-CA" dirty="0">
                    <a:solidFill>
                      <a:srgbClr val="836967"/>
                    </a:solidFill>
                    <a:latin typeface="Times New Roman" panose="02020603050405020304" pitchFamily="18" charset="0"/>
                    <a:cs typeface="Times New Roman" panose="02020603050405020304" pitchFamily="18" charset="0"/>
                  </a:rPr>
                  <a:t> </a:t>
                </a:r>
                <a14:m>
                  <m:oMath xmlns:m="http://schemas.openxmlformats.org/officeDocument/2006/math">
                    <m:acc>
                      <m:accPr>
                        <m:chr m:val="̃"/>
                        <m:ctrlPr>
                          <a:rPr lang="en-CA" i="1">
                            <a:solidFill>
                              <a:srgbClr val="836967"/>
                            </a:solidFill>
                            <a:latin typeface="Cambria Math" panose="02040503050406030204" pitchFamily="18" charset="0"/>
                          </a:rPr>
                        </m:ctrlPr>
                      </m:accPr>
                      <m:e>
                        <m:sSub>
                          <m:sSubPr>
                            <m:ctrlPr>
                              <a:rPr lang="en-CA" i="1">
                                <a:solidFill>
                                  <a:srgbClr val="836967"/>
                                </a:solidFill>
                                <a:latin typeface="Cambria Math" panose="02040503050406030204" pitchFamily="18" charset="0"/>
                              </a:rPr>
                            </m:ctrlPr>
                          </m:sSubPr>
                          <m:e>
                            <m:r>
                              <a:rPr lang="en-CA" i="1">
                                <a:latin typeface="Cambria Math" panose="02040503050406030204" pitchFamily="18" charset="0"/>
                              </a:rPr>
                              <m:t>𝑠</m:t>
                            </m:r>
                          </m:e>
                          <m:sub>
                            <m:r>
                              <a:rPr lang="en-CA" i="1">
                                <a:latin typeface="Cambria Math" panose="02040503050406030204" pitchFamily="18" charset="0"/>
                              </a:rPr>
                              <m:t>1</m:t>
                            </m:r>
                          </m:sub>
                        </m:sSub>
                      </m:e>
                    </m:acc>
                  </m:oMath>
                </a14:m>
                <a:r>
                  <a:rPr lang="en-CA" dirty="0">
                    <a:latin typeface="Times New Roman" panose="02020603050405020304" pitchFamily="18" charset="0"/>
                    <a:cs typeface="Times New Roman" panose="02020603050405020304" pitchFamily="18" charset="0"/>
                  </a:rPr>
                  <a:t>.</a:t>
                </a:r>
                <a:r>
                  <a:rPr lang="en-CA" dirty="0">
                    <a:solidFill>
                      <a:srgbClr val="836967"/>
                    </a:solidFill>
                    <a:latin typeface="Times New Roman" panose="02020603050405020304" pitchFamily="18" charset="0"/>
                    <a:cs typeface="Times New Roman" panose="02020603050405020304" pitchFamily="18" charset="0"/>
                  </a:rPr>
                  <a:t> </a:t>
                </a:r>
                <a14:m>
                  <m:oMath xmlns:m="http://schemas.openxmlformats.org/officeDocument/2006/math">
                    <m:acc>
                      <m:accPr>
                        <m:chr m:val="̃"/>
                        <m:ctrlPr>
                          <a:rPr lang="en-CA" i="1">
                            <a:solidFill>
                              <a:srgbClr val="836967"/>
                            </a:solidFill>
                            <a:latin typeface="Cambria Math" panose="02040503050406030204" pitchFamily="18" charset="0"/>
                          </a:rPr>
                        </m:ctrlPr>
                      </m:accPr>
                      <m:e>
                        <m:sSub>
                          <m:sSubPr>
                            <m:ctrlPr>
                              <a:rPr lang="en-CA" i="1">
                                <a:solidFill>
                                  <a:srgbClr val="836967"/>
                                </a:solidFill>
                                <a:latin typeface="Cambria Math" panose="02040503050406030204" pitchFamily="18" charset="0"/>
                              </a:rPr>
                            </m:ctrlPr>
                          </m:sSubPr>
                          <m:e>
                            <m:r>
                              <a:rPr lang="en-CA" i="1">
                                <a:latin typeface="Cambria Math" panose="02040503050406030204" pitchFamily="18" charset="0"/>
                              </a:rPr>
                              <m:t>𝑠</m:t>
                            </m:r>
                          </m:e>
                          <m:sub>
                            <m:r>
                              <a:rPr lang="en-CA" i="1">
                                <a:latin typeface="Cambria Math" panose="02040503050406030204" pitchFamily="18" charset="0"/>
                              </a:rPr>
                              <m:t>1</m:t>
                            </m:r>
                          </m:sub>
                        </m:sSub>
                      </m:e>
                    </m:acc>
                  </m:oMath>
                </a14:m>
                <a:r>
                  <a:rPr lang="en-CA"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CA" i="1">
                            <a:latin typeface="Cambria Math" panose="02040503050406030204" pitchFamily="18" charset="0"/>
                          </a:rPr>
                        </m:ctrlPr>
                      </m:sSubPr>
                      <m:e>
                        <m:r>
                          <a:rPr lang="en-CA" i="1">
                            <a:latin typeface="Cambria Math" panose="02040503050406030204" pitchFamily="18" charset="0"/>
                            <a:ea typeface="Cambria Math" panose="02040503050406030204" pitchFamily="18" charset="0"/>
                          </a:rPr>
                          <m:t>𝛼</m:t>
                        </m:r>
                      </m:e>
                      <m:sub>
                        <m:r>
                          <a:rPr lang="en-CA" b="0" i="1" smtClean="0">
                            <a:latin typeface="Cambria Math" panose="02040503050406030204" pitchFamily="18" charset="0"/>
                            <a:ea typeface="Cambria Math" panose="02040503050406030204" pitchFamily="18" charset="0"/>
                          </a:rPr>
                          <m:t>2</m:t>
                        </m:r>
                      </m:sub>
                    </m:sSub>
                  </m:oMath>
                </a14:m>
                <a:r>
                  <a:rPr lang="en-CA" dirty="0">
                    <a:solidFill>
                      <a:srgbClr val="836967"/>
                    </a:solidFill>
                    <a:latin typeface="Times New Roman" panose="02020603050405020304" pitchFamily="18" charset="0"/>
                    <a:cs typeface="Times New Roman" panose="02020603050405020304" pitchFamily="18" charset="0"/>
                  </a:rPr>
                  <a:t> </a:t>
                </a:r>
                <a14:m>
                  <m:oMath xmlns:m="http://schemas.openxmlformats.org/officeDocument/2006/math">
                    <m:acc>
                      <m:accPr>
                        <m:chr m:val="̃"/>
                        <m:ctrlPr>
                          <a:rPr lang="en-CA" i="1">
                            <a:solidFill>
                              <a:srgbClr val="836967"/>
                            </a:solidFill>
                            <a:latin typeface="Cambria Math" panose="02040503050406030204" pitchFamily="18" charset="0"/>
                          </a:rPr>
                        </m:ctrlPr>
                      </m:accPr>
                      <m:e>
                        <m:sSub>
                          <m:sSubPr>
                            <m:ctrlPr>
                              <a:rPr lang="en-CA" i="1">
                                <a:solidFill>
                                  <a:srgbClr val="836967"/>
                                </a:solidFill>
                                <a:latin typeface="Cambria Math" panose="02040503050406030204" pitchFamily="18" charset="0"/>
                              </a:rPr>
                            </m:ctrlPr>
                          </m:sSubPr>
                          <m:e>
                            <m:r>
                              <a:rPr lang="en-CA" i="1">
                                <a:latin typeface="Cambria Math" panose="02040503050406030204" pitchFamily="18" charset="0"/>
                              </a:rPr>
                              <m:t>𝑠</m:t>
                            </m:r>
                          </m:e>
                          <m:sub>
                            <m:r>
                              <a:rPr lang="en-CA" b="0" i="1" smtClean="0">
                                <a:latin typeface="Cambria Math" panose="02040503050406030204" pitchFamily="18" charset="0"/>
                              </a:rPr>
                              <m:t>2</m:t>
                            </m:r>
                          </m:sub>
                        </m:sSub>
                      </m:e>
                    </m:acc>
                  </m:oMath>
                </a14:m>
                <a:r>
                  <a:rPr lang="en-CA" dirty="0">
                    <a:latin typeface="Times New Roman" panose="02020603050405020304" pitchFamily="18" charset="0"/>
                    <a:cs typeface="Times New Roman" panose="02020603050405020304" pitchFamily="18" charset="0"/>
                  </a:rPr>
                  <a:t>.</a:t>
                </a:r>
                <a:r>
                  <a:rPr lang="en-CA" dirty="0">
                    <a:solidFill>
                      <a:srgbClr val="836967"/>
                    </a:solidFill>
                    <a:latin typeface="Times New Roman" panose="02020603050405020304" pitchFamily="18" charset="0"/>
                    <a:cs typeface="Times New Roman" panose="02020603050405020304" pitchFamily="18" charset="0"/>
                  </a:rPr>
                  <a:t> </a:t>
                </a:r>
                <a14:m>
                  <m:oMath xmlns:m="http://schemas.openxmlformats.org/officeDocument/2006/math">
                    <m:acc>
                      <m:accPr>
                        <m:chr m:val="̃"/>
                        <m:ctrlPr>
                          <a:rPr lang="en-CA" i="1">
                            <a:solidFill>
                              <a:srgbClr val="836967"/>
                            </a:solidFill>
                            <a:latin typeface="Cambria Math" panose="02040503050406030204" pitchFamily="18" charset="0"/>
                          </a:rPr>
                        </m:ctrlPr>
                      </m:accPr>
                      <m:e>
                        <m:sSub>
                          <m:sSubPr>
                            <m:ctrlPr>
                              <a:rPr lang="en-CA" i="1">
                                <a:solidFill>
                                  <a:srgbClr val="836967"/>
                                </a:solidFill>
                                <a:latin typeface="Cambria Math" panose="02040503050406030204" pitchFamily="18" charset="0"/>
                              </a:rPr>
                            </m:ctrlPr>
                          </m:sSubPr>
                          <m:e>
                            <m:r>
                              <a:rPr lang="en-CA" i="1">
                                <a:latin typeface="Cambria Math" panose="02040503050406030204" pitchFamily="18" charset="0"/>
                              </a:rPr>
                              <m:t>𝑠</m:t>
                            </m:r>
                          </m:e>
                          <m:sub>
                            <m:r>
                              <a:rPr lang="en-CA" i="1">
                                <a:latin typeface="Cambria Math" panose="02040503050406030204" pitchFamily="18" charset="0"/>
                              </a:rPr>
                              <m:t>1</m:t>
                            </m:r>
                          </m:sub>
                        </m:sSub>
                      </m:e>
                    </m:acc>
                    <m:r>
                      <a:rPr lang="en-CA" b="0" i="1" smtClean="0">
                        <a:latin typeface="Cambria Math" panose="02040503050406030204" pitchFamily="18" charset="0"/>
                      </a:rPr>
                      <m:t>=−1</m:t>
                    </m:r>
                  </m:oMath>
                </a14:m>
                <a:endParaRPr lang="en-CA" dirty="0">
                  <a:latin typeface="Times New Roman" panose="02020603050405020304" pitchFamily="18" charset="0"/>
                  <a:cs typeface="Times New Roman" panose="02020603050405020304" pitchFamily="18" charset="0"/>
                </a:endParaRPr>
              </a:p>
            </p:txBody>
          </p:sp>
        </mc:Choice>
        <mc:Fallback xmlns="">
          <p:sp>
            <p:nvSpPr>
              <p:cNvPr id="24" name="TextBox 23">
                <a:extLst>
                  <a:ext uri="{FF2B5EF4-FFF2-40B4-BE49-F238E27FC236}">
                    <a16:creationId xmlns:a16="http://schemas.microsoft.com/office/drawing/2014/main" id="{985BF5D3-A3B7-ACA1-ACF3-1DC761B5CB4C}"/>
                  </a:ext>
                </a:extLst>
              </p:cNvPr>
              <p:cNvSpPr txBox="1">
                <a:spLocks noRot="1" noChangeAspect="1" noMove="1" noResize="1" noEditPoints="1" noAdjustHandles="1" noChangeArrowheads="1" noChangeShapeType="1" noTextEdit="1"/>
              </p:cNvSpPr>
              <p:nvPr/>
            </p:nvSpPr>
            <p:spPr>
              <a:xfrm>
                <a:off x="191094" y="3941471"/>
                <a:ext cx="2579656" cy="276999"/>
              </a:xfrm>
              <a:prstGeom prst="rect">
                <a:avLst/>
              </a:prstGeom>
              <a:blipFill>
                <a:blip r:embed="rId7"/>
                <a:stretch>
                  <a:fillRect t="-28889" b="-51111"/>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898B9F7C-74A8-2CBD-B0D0-5E7712EB4897}"/>
                  </a:ext>
                </a:extLst>
              </p:cNvPr>
              <p:cNvSpPr txBox="1"/>
              <p:nvPr/>
            </p:nvSpPr>
            <p:spPr>
              <a:xfrm>
                <a:off x="-987284" y="4286537"/>
                <a:ext cx="4913344" cy="369332"/>
              </a:xfrm>
              <a:prstGeom prst="rect">
                <a:avLst/>
              </a:prstGeom>
              <a:noFill/>
            </p:spPr>
            <p:txBody>
              <a:bodyPr wrap="square">
                <a:spAutoFit/>
              </a:bodyPr>
              <a:lstStyle/>
              <a:p>
                <a:pPr algn="ctr"/>
                <a14:m>
                  <m:oMath xmlns:m="http://schemas.openxmlformats.org/officeDocument/2006/math">
                    <m:sSub>
                      <m:sSubPr>
                        <m:ctrlPr>
                          <a:rPr lang="en-CA" i="1" smtClean="0">
                            <a:latin typeface="Cambria Math" panose="02040503050406030204" pitchFamily="18" charset="0"/>
                          </a:rPr>
                        </m:ctrlPr>
                      </m:sSubPr>
                      <m:e>
                        <m:r>
                          <a:rPr lang="en-CA" i="1" smtClean="0">
                            <a:latin typeface="Cambria Math" panose="02040503050406030204" pitchFamily="18" charset="0"/>
                            <a:ea typeface="Cambria Math" panose="02040503050406030204" pitchFamily="18" charset="0"/>
                          </a:rPr>
                          <m:t>𝛼</m:t>
                        </m:r>
                      </m:e>
                      <m:sub>
                        <m:r>
                          <a:rPr lang="en-CA" b="0" i="1" smtClean="0">
                            <a:latin typeface="Cambria Math" panose="02040503050406030204" pitchFamily="18" charset="0"/>
                          </a:rPr>
                          <m:t>1</m:t>
                        </m:r>
                      </m:sub>
                    </m:sSub>
                  </m:oMath>
                </a14:m>
                <a:r>
                  <a:rPr lang="en-CA" dirty="0">
                    <a:solidFill>
                      <a:srgbClr val="836967"/>
                    </a:solidFill>
                    <a:latin typeface="Times New Roman" panose="02020603050405020304" pitchFamily="18" charset="0"/>
                    <a:cs typeface="Times New Roman" panose="02020603050405020304" pitchFamily="18" charset="0"/>
                  </a:rPr>
                  <a:t> </a:t>
                </a:r>
                <a14:m>
                  <m:oMath xmlns:m="http://schemas.openxmlformats.org/officeDocument/2006/math">
                    <m:acc>
                      <m:accPr>
                        <m:chr m:val="̃"/>
                        <m:ctrlPr>
                          <a:rPr lang="en-CA" i="1">
                            <a:solidFill>
                              <a:srgbClr val="836967"/>
                            </a:solidFill>
                            <a:latin typeface="Cambria Math" panose="02040503050406030204" pitchFamily="18" charset="0"/>
                          </a:rPr>
                        </m:ctrlPr>
                      </m:accPr>
                      <m:e>
                        <m:sSub>
                          <m:sSubPr>
                            <m:ctrlPr>
                              <a:rPr lang="en-CA" i="1">
                                <a:solidFill>
                                  <a:srgbClr val="836967"/>
                                </a:solidFill>
                                <a:latin typeface="Cambria Math" panose="02040503050406030204" pitchFamily="18" charset="0"/>
                              </a:rPr>
                            </m:ctrlPr>
                          </m:sSubPr>
                          <m:e>
                            <m:r>
                              <a:rPr lang="en-CA" i="1">
                                <a:latin typeface="Cambria Math" panose="02040503050406030204" pitchFamily="18" charset="0"/>
                              </a:rPr>
                              <m:t>𝑠</m:t>
                            </m:r>
                          </m:e>
                          <m:sub>
                            <m:r>
                              <a:rPr lang="en-CA" i="1">
                                <a:latin typeface="Cambria Math" panose="02040503050406030204" pitchFamily="18" charset="0"/>
                              </a:rPr>
                              <m:t>1</m:t>
                            </m:r>
                          </m:sub>
                        </m:sSub>
                      </m:e>
                    </m:acc>
                  </m:oMath>
                </a14:m>
                <a:r>
                  <a:rPr lang="en-CA" dirty="0">
                    <a:latin typeface="Times New Roman" panose="02020603050405020304" pitchFamily="18" charset="0"/>
                    <a:cs typeface="Times New Roman" panose="02020603050405020304" pitchFamily="18" charset="0"/>
                  </a:rPr>
                  <a:t>.</a:t>
                </a:r>
                <a:r>
                  <a:rPr lang="en-CA" dirty="0">
                    <a:solidFill>
                      <a:srgbClr val="836967"/>
                    </a:solidFill>
                    <a:latin typeface="Times New Roman" panose="02020603050405020304" pitchFamily="18" charset="0"/>
                    <a:cs typeface="Times New Roman" panose="02020603050405020304" pitchFamily="18" charset="0"/>
                  </a:rPr>
                  <a:t> </a:t>
                </a:r>
                <a14:m>
                  <m:oMath xmlns:m="http://schemas.openxmlformats.org/officeDocument/2006/math">
                    <m:acc>
                      <m:accPr>
                        <m:chr m:val="̃"/>
                        <m:ctrlPr>
                          <a:rPr lang="en-CA" i="1">
                            <a:solidFill>
                              <a:srgbClr val="836967"/>
                            </a:solidFill>
                            <a:latin typeface="Cambria Math" panose="02040503050406030204" pitchFamily="18" charset="0"/>
                          </a:rPr>
                        </m:ctrlPr>
                      </m:accPr>
                      <m:e>
                        <m:sSub>
                          <m:sSubPr>
                            <m:ctrlPr>
                              <a:rPr lang="en-CA" i="1">
                                <a:solidFill>
                                  <a:srgbClr val="836967"/>
                                </a:solidFill>
                                <a:latin typeface="Cambria Math" panose="02040503050406030204" pitchFamily="18" charset="0"/>
                              </a:rPr>
                            </m:ctrlPr>
                          </m:sSubPr>
                          <m:e>
                            <m:r>
                              <a:rPr lang="en-CA" i="1">
                                <a:latin typeface="Cambria Math" panose="02040503050406030204" pitchFamily="18" charset="0"/>
                              </a:rPr>
                              <m:t>𝑠</m:t>
                            </m:r>
                          </m:e>
                          <m:sub>
                            <m:r>
                              <a:rPr lang="en-CA" b="0" i="1" smtClean="0">
                                <a:latin typeface="Cambria Math" panose="02040503050406030204" pitchFamily="18" charset="0"/>
                              </a:rPr>
                              <m:t>2</m:t>
                            </m:r>
                          </m:sub>
                        </m:sSub>
                      </m:e>
                    </m:acc>
                  </m:oMath>
                </a14:m>
                <a:r>
                  <a:rPr lang="en-CA"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CA" i="1">
                            <a:latin typeface="Cambria Math" panose="02040503050406030204" pitchFamily="18" charset="0"/>
                          </a:rPr>
                        </m:ctrlPr>
                      </m:sSubPr>
                      <m:e>
                        <m:r>
                          <a:rPr lang="en-CA" i="1">
                            <a:latin typeface="Cambria Math" panose="02040503050406030204" pitchFamily="18" charset="0"/>
                            <a:ea typeface="Cambria Math" panose="02040503050406030204" pitchFamily="18" charset="0"/>
                          </a:rPr>
                          <m:t>𝛼</m:t>
                        </m:r>
                      </m:e>
                      <m:sub>
                        <m:r>
                          <a:rPr lang="en-CA" b="0" i="1" smtClean="0">
                            <a:latin typeface="Cambria Math" panose="02040503050406030204" pitchFamily="18" charset="0"/>
                            <a:ea typeface="Cambria Math" panose="02040503050406030204" pitchFamily="18" charset="0"/>
                          </a:rPr>
                          <m:t>2</m:t>
                        </m:r>
                      </m:sub>
                    </m:sSub>
                  </m:oMath>
                </a14:m>
                <a:r>
                  <a:rPr lang="en-CA" dirty="0">
                    <a:solidFill>
                      <a:srgbClr val="836967"/>
                    </a:solidFill>
                    <a:latin typeface="Times New Roman" panose="02020603050405020304" pitchFamily="18" charset="0"/>
                    <a:cs typeface="Times New Roman" panose="02020603050405020304" pitchFamily="18" charset="0"/>
                  </a:rPr>
                  <a:t> </a:t>
                </a:r>
                <a14:m>
                  <m:oMath xmlns:m="http://schemas.openxmlformats.org/officeDocument/2006/math">
                    <m:acc>
                      <m:accPr>
                        <m:chr m:val="̃"/>
                        <m:ctrlPr>
                          <a:rPr lang="en-CA" i="1">
                            <a:solidFill>
                              <a:srgbClr val="836967"/>
                            </a:solidFill>
                            <a:latin typeface="Cambria Math" panose="02040503050406030204" pitchFamily="18" charset="0"/>
                          </a:rPr>
                        </m:ctrlPr>
                      </m:accPr>
                      <m:e>
                        <m:sSub>
                          <m:sSubPr>
                            <m:ctrlPr>
                              <a:rPr lang="en-CA" i="1">
                                <a:solidFill>
                                  <a:srgbClr val="836967"/>
                                </a:solidFill>
                                <a:latin typeface="Cambria Math" panose="02040503050406030204" pitchFamily="18" charset="0"/>
                              </a:rPr>
                            </m:ctrlPr>
                          </m:sSubPr>
                          <m:e>
                            <m:r>
                              <a:rPr lang="en-CA" i="1">
                                <a:latin typeface="Cambria Math" panose="02040503050406030204" pitchFamily="18" charset="0"/>
                              </a:rPr>
                              <m:t>𝑠</m:t>
                            </m:r>
                          </m:e>
                          <m:sub>
                            <m:r>
                              <a:rPr lang="en-CA" b="0" i="1" smtClean="0">
                                <a:latin typeface="Cambria Math" panose="02040503050406030204" pitchFamily="18" charset="0"/>
                              </a:rPr>
                              <m:t>2</m:t>
                            </m:r>
                          </m:sub>
                        </m:sSub>
                      </m:e>
                    </m:acc>
                  </m:oMath>
                </a14:m>
                <a:r>
                  <a:rPr lang="en-CA" dirty="0">
                    <a:latin typeface="Times New Roman" panose="02020603050405020304" pitchFamily="18" charset="0"/>
                    <a:cs typeface="Times New Roman" panose="02020603050405020304" pitchFamily="18" charset="0"/>
                  </a:rPr>
                  <a:t>.</a:t>
                </a:r>
                <a:r>
                  <a:rPr lang="en-CA" dirty="0">
                    <a:solidFill>
                      <a:srgbClr val="836967"/>
                    </a:solidFill>
                    <a:latin typeface="Times New Roman" panose="02020603050405020304" pitchFamily="18" charset="0"/>
                    <a:cs typeface="Times New Roman" panose="02020603050405020304" pitchFamily="18" charset="0"/>
                  </a:rPr>
                  <a:t> </a:t>
                </a:r>
                <a14:m>
                  <m:oMath xmlns:m="http://schemas.openxmlformats.org/officeDocument/2006/math">
                    <m:acc>
                      <m:accPr>
                        <m:chr m:val="̃"/>
                        <m:ctrlPr>
                          <a:rPr lang="en-CA" i="1">
                            <a:solidFill>
                              <a:srgbClr val="836967"/>
                            </a:solidFill>
                            <a:latin typeface="Cambria Math" panose="02040503050406030204" pitchFamily="18" charset="0"/>
                          </a:rPr>
                        </m:ctrlPr>
                      </m:accPr>
                      <m:e>
                        <m:sSub>
                          <m:sSubPr>
                            <m:ctrlPr>
                              <a:rPr lang="en-CA" i="1">
                                <a:solidFill>
                                  <a:srgbClr val="836967"/>
                                </a:solidFill>
                                <a:latin typeface="Cambria Math" panose="02040503050406030204" pitchFamily="18" charset="0"/>
                              </a:rPr>
                            </m:ctrlPr>
                          </m:sSubPr>
                          <m:e>
                            <m:r>
                              <a:rPr lang="en-CA" i="1">
                                <a:latin typeface="Cambria Math" panose="02040503050406030204" pitchFamily="18" charset="0"/>
                              </a:rPr>
                              <m:t>𝑠</m:t>
                            </m:r>
                          </m:e>
                          <m:sub>
                            <m:r>
                              <a:rPr lang="en-CA" b="0" i="1" smtClean="0">
                                <a:latin typeface="Cambria Math" panose="02040503050406030204" pitchFamily="18" charset="0"/>
                              </a:rPr>
                              <m:t>2</m:t>
                            </m:r>
                          </m:sub>
                        </m:sSub>
                      </m:e>
                    </m:acc>
                    <m:r>
                      <a:rPr lang="en-CA" b="0" i="1" smtClean="0">
                        <a:latin typeface="Cambria Math" panose="02040503050406030204" pitchFamily="18" charset="0"/>
                      </a:rPr>
                      <m:t>=+1</m:t>
                    </m:r>
                  </m:oMath>
                </a14:m>
                <a:endParaRPr lang="en-CA" dirty="0">
                  <a:latin typeface="Times New Roman" panose="02020603050405020304" pitchFamily="18" charset="0"/>
                  <a:cs typeface="Times New Roman" panose="02020603050405020304" pitchFamily="18" charset="0"/>
                </a:endParaRPr>
              </a:p>
            </p:txBody>
          </p:sp>
        </mc:Choice>
        <mc:Fallback xmlns="">
          <p:sp>
            <p:nvSpPr>
              <p:cNvPr id="26" name="TextBox 25">
                <a:extLst>
                  <a:ext uri="{FF2B5EF4-FFF2-40B4-BE49-F238E27FC236}">
                    <a16:creationId xmlns:a16="http://schemas.microsoft.com/office/drawing/2014/main" id="{898B9F7C-74A8-2CBD-B0D0-5E7712EB4897}"/>
                  </a:ext>
                </a:extLst>
              </p:cNvPr>
              <p:cNvSpPr txBox="1">
                <a:spLocks noRot="1" noChangeAspect="1" noMove="1" noResize="1" noEditPoints="1" noAdjustHandles="1" noChangeArrowheads="1" noChangeShapeType="1" noTextEdit="1"/>
              </p:cNvSpPr>
              <p:nvPr/>
            </p:nvSpPr>
            <p:spPr>
              <a:xfrm>
                <a:off x="-987284" y="4286537"/>
                <a:ext cx="4913344" cy="369332"/>
              </a:xfrm>
              <a:prstGeom prst="rect">
                <a:avLst/>
              </a:prstGeom>
              <a:blipFill>
                <a:blip r:embed="rId8"/>
                <a:stretch>
                  <a:fillRect t="-8197" b="-24590"/>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8EA69863-C1B1-E9ED-17C3-1CB4BAA01EEE}"/>
                  </a:ext>
                </a:extLst>
              </p:cNvPr>
              <p:cNvSpPr txBox="1"/>
              <p:nvPr/>
            </p:nvSpPr>
            <p:spPr>
              <a:xfrm>
                <a:off x="-17856" y="5431267"/>
                <a:ext cx="2962574" cy="448905"/>
              </a:xfrm>
              <a:prstGeom prst="rect">
                <a:avLst/>
              </a:prstGeom>
              <a:noFill/>
            </p:spPr>
            <p:txBody>
              <a:bodyPr wrap="square" lIns="0" tIns="0" rIns="0" bIns="0" rtlCol="0">
                <a:spAutoFit/>
              </a:bodyPr>
              <a:lstStyle/>
              <a:p>
                <a:pPr algn="ctr"/>
                <a14:m>
                  <m:oMath xmlns:m="http://schemas.openxmlformats.org/officeDocument/2006/math">
                    <m:sSub>
                      <m:sSubPr>
                        <m:ctrlPr>
                          <a:rPr lang="en-CA" sz="1600" i="1" smtClean="0">
                            <a:latin typeface="Cambria Math" panose="02040503050406030204" pitchFamily="18" charset="0"/>
                          </a:rPr>
                        </m:ctrlPr>
                      </m:sSubPr>
                      <m:e>
                        <m:r>
                          <a:rPr lang="en-CA" sz="1600" i="1" smtClean="0">
                            <a:latin typeface="Cambria Math" panose="02040503050406030204" pitchFamily="18" charset="0"/>
                            <a:ea typeface="Cambria Math" panose="02040503050406030204" pitchFamily="18" charset="0"/>
                          </a:rPr>
                          <m:t>𝛼</m:t>
                        </m:r>
                      </m:e>
                      <m:sub>
                        <m:r>
                          <a:rPr lang="en-CA" sz="1600" b="0" i="1" smtClean="0">
                            <a:latin typeface="Cambria Math" panose="02040503050406030204" pitchFamily="18" charset="0"/>
                          </a:rPr>
                          <m:t>1</m:t>
                        </m:r>
                      </m:sub>
                    </m:sSub>
                  </m:oMath>
                </a14:m>
                <a:r>
                  <a:rPr lang="en-CA" sz="1600" dirty="0">
                    <a:latin typeface="Times New Roman" panose="02020603050405020304" pitchFamily="18" charset="0"/>
                    <a:cs typeface="Times New Roman" panose="02020603050405020304" pitchFamily="18" charset="0"/>
                  </a:rPr>
                  <a:t> </a:t>
                </a:r>
                <a14:m>
                  <m:oMath xmlns:m="http://schemas.openxmlformats.org/officeDocument/2006/math">
                    <m:d>
                      <m:dPr>
                        <m:ctrlPr>
                          <a:rPr lang="en-CA" sz="1600" i="1">
                            <a:latin typeface="Cambria Math" panose="02040503050406030204" pitchFamily="18" charset="0"/>
                          </a:rPr>
                        </m:ctrlPr>
                      </m:dPr>
                      <m:e>
                        <m:f>
                          <m:fPr>
                            <m:type m:val="noBar"/>
                            <m:ctrlPr>
                              <a:rPr lang="en-CA" sz="1600" i="1">
                                <a:latin typeface="Cambria Math" panose="02040503050406030204" pitchFamily="18" charset="0"/>
                              </a:rPr>
                            </m:ctrlPr>
                          </m:fPr>
                          <m:num>
                            <m:eqArr>
                              <m:eqArrPr>
                                <m:ctrlPr>
                                  <a:rPr lang="en-CA" sz="1600" i="1">
                                    <a:latin typeface="Cambria Math" panose="02040503050406030204" pitchFamily="18" charset="0"/>
                                  </a:rPr>
                                </m:ctrlPr>
                              </m:eqArrPr>
                              <m:e>
                                <m:r>
                                  <a:rPr lang="en-CA" sz="1600" i="1">
                                    <a:latin typeface="Cambria Math" panose="02040503050406030204" pitchFamily="18" charset="0"/>
                                  </a:rPr>
                                  <m:t>1</m:t>
                                </m:r>
                              </m:e>
                              <m:e>
                                <m:r>
                                  <a:rPr lang="en-CA" sz="1600" i="1">
                                    <a:latin typeface="Cambria Math" panose="02040503050406030204" pitchFamily="18" charset="0"/>
                                  </a:rPr>
                                  <m:t>1</m:t>
                                </m:r>
                              </m:e>
                            </m:eqArr>
                          </m:num>
                          <m:den>
                            <m:r>
                              <a:rPr lang="en-CA" sz="1600" i="1">
                                <a:latin typeface="Cambria Math" panose="02040503050406030204" pitchFamily="18" charset="0"/>
                              </a:rPr>
                              <m:t>1</m:t>
                            </m:r>
                          </m:den>
                        </m:f>
                      </m:e>
                    </m:d>
                    <m:r>
                      <a:rPr lang="en-CA" sz="1600" i="1">
                        <a:latin typeface="Cambria Math" panose="02040503050406030204" pitchFamily="18" charset="0"/>
                      </a:rPr>
                      <m:t> </m:t>
                    </m:r>
                    <m:d>
                      <m:dPr>
                        <m:ctrlPr>
                          <a:rPr lang="en-CA" sz="1600" i="1">
                            <a:latin typeface="Cambria Math" panose="02040503050406030204" pitchFamily="18" charset="0"/>
                          </a:rPr>
                        </m:ctrlPr>
                      </m:dPr>
                      <m:e>
                        <m:f>
                          <m:fPr>
                            <m:type m:val="noBar"/>
                            <m:ctrlPr>
                              <a:rPr lang="en-CA" sz="1600" i="1">
                                <a:latin typeface="Cambria Math" panose="02040503050406030204" pitchFamily="18" charset="0"/>
                              </a:rPr>
                            </m:ctrlPr>
                          </m:fPr>
                          <m:num>
                            <m:eqArr>
                              <m:eqArrPr>
                                <m:ctrlPr>
                                  <a:rPr lang="en-CA" sz="1600" i="1">
                                    <a:latin typeface="Cambria Math" panose="02040503050406030204" pitchFamily="18" charset="0"/>
                                  </a:rPr>
                                </m:ctrlPr>
                              </m:eqArrPr>
                              <m:e>
                                <m:r>
                                  <a:rPr lang="en-CA" sz="1600" b="0" i="1" smtClean="0">
                                    <a:latin typeface="Cambria Math" panose="02040503050406030204" pitchFamily="18" charset="0"/>
                                  </a:rPr>
                                  <m:t>2</m:t>
                                </m:r>
                              </m:e>
                              <m:e>
                                <m:r>
                                  <a:rPr lang="en-CA" sz="1600" b="0" i="1" smtClean="0">
                                    <a:latin typeface="Cambria Math" panose="02040503050406030204" pitchFamily="18" charset="0"/>
                                  </a:rPr>
                                  <m:t>2</m:t>
                                </m:r>
                              </m:e>
                            </m:eqArr>
                          </m:num>
                          <m:den>
                            <m:r>
                              <a:rPr lang="en-CA" sz="1600" i="1">
                                <a:latin typeface="Cambria Math" panose="02040503050406030204" pitchFamily="18" charset="0"/>
                              </a:rPr>
                              <m:t>1</m:t>
                            </m:r>
                          </m:den>
                        </m:f>
                      </m:e>
                    </m:d>
                    <m:r>
                      <a:rPr lang="en-CA" sz="1600" i="1">
                        <a:latin typeface="Cambria Math" panose="02040503050406030204" pitchFamily="18" charset="0"/>
                      </a:rPr>
                      <m:t> </m:t>
                    </m:r>
                  </m:oMath>
                </a14:m>
                <a:r>
                  <a:rPr lang="en-CA" sz="1600"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CA" sz="1600" i="1">
                            <a:latin typeface="Cambria Math" panose="02040503050406030204" pitchFamily="18" charset="0"/>
                          </a:rPr>
                        </m:ctrlPr>
                      </m:sSubPr>
                      <m:e>
                        <m:r>
                          <a:rPr lang="en-CA" sz="1600" i="1">
                            <a:latin typeface="Cambria Math" panose="02040503050406030204" pitchFamily="18" charset="0"/>
                            <a:ea typeface="Cambria Math" panose="02040503050406030204" pitchFamily="18" charset="0"/>
                          </a:rPr>
                          <m:t>𝛼</m:t>
                        </m:r>
                      </m:e>
                      <m:sub>
                        <m:r>
                          <a:rPr lang="en-CA" sz="1600" b="0" i="1" smtClean="0">
                            <a:latin typeface="Cambria Math" panose="02040503050406030204" pitchFamily="18" charset="0"/>
                            <a:ea typeface="Cambria Math" panose="02040503050406030204" pitchFamily="18" charset="0"/>
                          </a:rPr>
                          <m:t>2</m:t>
                        </m:r>
                      </m:sub>
                    </m:sSub>
                  </m:oMath>
                </a14:m>
                <a:r>
                  <a:rPr lang="en-CA" sz="1600" dirty="0">
                    <a:latin typeface="Times New Roman" panose="02020603050405020304" pitchFamily="18" charset="0"/>
                    <a:cs typeface="Times New Roman" panose="02020603050405020304" pitchFamily="18" charset="0"/>
                  </a:rPr>
                  <a:t> </a:t>
                </a:r>
                <a14:m>
                  <m:oMath xmlns:m="http://schemas.openxmlformats.org/officeDocument/2006/math">
                    <m:d>
                      <m:dPr>
                        <m:ctrlPr>
                          <a:rPr lang="en-CA" sz="1600" i="1">
                            <a:latin typeface="Cambria Math" panose="02040503050406030204" pitchFamily="18" charset="0"/>
                          </a:rPr>
                        </m:ctrlPr>
                      </m:dPr>
                      <m:e>
                        <m:f>
                          <m:fPr>
                            <m:type m:val="noBar"/>
                            <m:ctrlPr>
                              <a:rPr lang="en-CA" sz="1600" i="1">
                                <a:latin typeface="Cambria Math" panose="02040503050406030204" pitchFamily="18" charset="0"/>
                              </a:rPr>
                            </m:ctrlPr>
                          </m:fPr>
                          <m:num>
                            <m:eqArr>
                              <m:eqArrPr>
                                <m:ctrlPr>
                                  <a:rPr lang="en-CA" sz="1600" i="1">
                                    <a:latin typeface="Cambria Math" panose="02040503050406030204" pitchFamily="18" charset="0"/>
                                  </a:rPr>
                                </m:ctrlPr>
                              </m:eqArrPr>
                              <m:e>
                                <m:r>
                                  <a:rPr lang="en-CA" sz="1600" b="0" i="1" smtClean="0">
                                    <a:latin typeface="Cambria Math" panose="02040503050406030204" pitchFamily="18" charset="0"/>
                                  </a:rPr>
                                  <m:t>2</m:t>
                                </m:r>
                              </m:e>
                              <m:e>
                                <m:r>
                                  <a:rPr lang="en-CA" sz="1600" b="0" i="1" smtClean="0">
                                    <a:latin typeface="Cambria Math" panose="02040503050406030204" pitchFamily="18" charset="0"/>
                                  </a:rPr>
                                  <m:t>2</m:t>
                                </m:r>
                              </m:e>
                            </m:eqArr>
                          </m:num>
                          <m:den>
                            <m:r>
                              <a:rPr lang="en-CA" sz="1600" i="1">
                                <a:latin typeface="Cambria Math" panose="02040503050406030204" pitchFamily="18" charset="0"/>
                              </a:rPr>
                              <m:t>1</m:t>
                            </m:r>
                          </m:den>
                        </m:f>
                      </m:e>
                    </m:d>
                    <m:r>
                      <a:rPr lang="en-CA" sz="1600" i="1">
                        <a:latin typeface="Cambria Math" panose="02040503050406030204" pitchFamily="18" charset="0"/>
                      </a:rPr>
                      <m:t> </m:t>
                    </m:r>
                    <m:d>
                      <m:dPr>
                        <m:ctrlPr>
                          <a:rPr lang="en-CA" sz="1600" i="1">
                            <a:latin typeface="Cambria Math" panose="02040503050406030204" pitchFamily="18" charset="0"/>
                          </a:rPr>
                        </m:ctrlPr>
                      </m:dPr>
                      <m:e>
                        <m:f>
                          <m:fPr>
                            <m:type m:val="noBar"/>
                            <m:ctrlPr>
                              <a:rPr lang="en-CA" sz="1600" i="1">
                                <a:latin typeface="Cambria Math" panose="02040503050406030204" pitchFamily="18" charset="0"/>
                              </a:rPr>
                            </m:ctrlPr>
                          </m:fPr>
                          <m:num>
                            <m:eqArr>
                              <m:eqArrPr>
                                <m:ctrlPr>
                                  <a:rPr lang="en-CA" sz="1600" i="1">
                                    <a:latin typeface="Cambria Math" panose="02040503050406030204" pitchFamily="18" charset="0"/>
                                  </a:rPr>
                                </m:ctrlPr>
                              </m:eqArrPr>
                              <m:e>
                                <m:r>
                                  <a:rPr lang="en-CA" sz="1600" b="0" i="1" smtClean="0">
                                    <a:latin typeface="Cambria Math" panose="02040503050406030204" pitchFamily="18" charset="0"/>
                                  </a:rPr>
                                  <m:t>2</m:t>
                                </m:r>
                              </m:e>
                              <m:e>
                                <m:r>
                                  <a:rPr lang="en-CA" sz="1600" b="0" i="1" smtClean="0">
                                    <a:latin typeface="Cambria Math" panose="02040503050406030204" pitchFamily="18" charset="0"/>
                                  </a:rPr>
                                  <m:t>2</m:t>
                                </m:r>
                              </m:e>
                            </m:eqArr>
                          </m:num>
                          <m:den>
                            <m:r>
                              <a:rPr lang="en-CA" sz="1600" i="1">
                                <a:latin typeface="Cambria Math" panose="02040503050406030204" pitchFamily="18" charset="0"/>
                              </a:rPr>
                              <m:t>1</m:t>
                            </m:r>
                          </m:den>
                        </m:f>
                      </m:e>
                    </m:d>
                    <m:r>
                      <a:rPr lang="en-IN" sz="1600" b="0" i="1" smtClean="0">
                        <a:latin typeface="Cambria Math" panose="02040503050406030204" pitchFamily="18" charset="0"/>
                      </a:rPr>
                      <m:t> </m:t>
                    </m:r>
                  </m:oMath>
                </a14:m>
                <a:r>
                  <a:rPr lang="en-CA" sz="1600" dirty="0">
                    <a:latin typeface="Times New Roman" panose="02020603050405020304" pitchFamily="18" charset="0"/>
                    <a:cs typeface="Times New Roman" panose="02020603050405020304" pitchFamily="18" charset="0"/>
                  </a:rPr>
                  <a:t>= 1</a:t>
                </a:r>
              </a:p>
            </p:txBody>
          </p:sp>
        </mc:Choice>
        <mc:Fallback xmlns="">
          <p:sp>
            <p:nvSpPr>
              <p:cNvPr id="27" name="TextBox 26">
                <a:extLst>
                  <a:ext uri="{FF2B5EF4-FFF2-40B4-BE49-F238E27FC236}">
                    <a16:creationId xmlns:a16="http://schemas.microsoft.com/office/drawing/2014/main" id="{8EA69863-C1B1-E9ED-17C3-1CB4BAA01EEE}"/>
                  </a:ext>
                </a:extLst>
              </p:cNvPr>
              <p:cNvSpPr txBox="1">
                <a:spLocks noRot="1" noChangeAspect="1" noMove="1" noResize="1" noEditPoints="1" noAdjustHandles="1" noChangeArrowheads="1" noChangeShapeType="1" noTextEdit="1"/>
              </p:cNvSpPr>
              <p:nvPr/>
            </p:nvSpPr>
            <p:spPr>
              <a:xfrm>
                <a:off x="-17856" y="5431267"/>
                <a:ext cx="2962574" cy="448905"/>
              </a:xfrm>
              <a:prstGeom prst="rect">
                <a:avLst/>
              </a:prstGeom>
              <a:blipFill>
                <a:blip r:embed="rId9"/>
                <a:stretch>
                  <a:fillRect b="-5405"/>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9C4D518F-0826-69E4-1DC0-B4F4DEC9B697}"/>
                  </a:ext>
                </a:extLst>
              </p:cNvPr>
              <p:cNvSpPr txBox="1"/>
              <p:nvPr/>
            </p:nvSpPr>
            <p:spPr>
              <a:xfrm>
                <a:off x="2815332" y="3979809"/>
                <a:ext cx="3196647" cy="246221"/>
              </a:xfrm>
              <a:prstGeom prst="rect">
                <a:avLst/>
              </a:prstGeom>
              <a:noFill/>
            </p:spPr>
            <p:txBody>
              <a:bodyPr wrap="square" lIns="0" tIns="0" rIns="0" bIns="0" rtlCol="0">
                <a:spAutoFit/>
              </a:bodyPr>
              <a:lstStyle/>
              <a:p>
                <a:pPr algn="ctr"/>
                <a14:m>
                  <m:oMath xmlns:m="http://schemas.openxmlformats.org/officeDocument/2006/math">
                    <m:sSub>
                      <m:sSubPr>
                        <m:ctrlPr>
                          <a:rPr lang="en-CA" sz="1600" i="1" smtClean="0">
                            <a:latin typeface="Cambria Math" panose="02040503050406030204" pitchFamily="18" charset="0"/>
                          </a:rPr>
                        </m:ctrlPr>
                      </m:sSubPr>
                      <m:e>
                        <m:r>
                          <a:rPr lang="en-CA" sz="1600" i="1" smtClean="0">
                            <a:latin typeface="Cambria Math" panose="02040503050406030204" pitchFamily="18" charset="0"/>
                            <a:ea typeface="Cambria Math" panose="02040503050406030204" pitchFamily="18" charset="0"/>
                          </a:rPr>
                          <m:t>𝛼</m:t>
                        </m:r>
                      </m:e>
                      <m:sub>
                        <m:r>
                          <a:rPr lang="en-CA" sz="1600" b="0" i="1" smtClean="0">
                            <a:latin typeface="Cambria Math" panose="02040503050406030204" pitchFamily="18" charset="0"/>
                          </a:rPr>
                          <m:t>1</m:t>
                        </m:r>
                      </m:sub>
                    </m:sSub>
                  </m:oMath>
                </a14:m>
                <a:r>
                  <a:rPr lang="en-CA" sz="1600" dirty="0">
                    <a:latin typeface="Times New Roman" panose="02020603050405020304" pitchFamily="18" charset="0"/>
                    <a:cs typeface="Times New Roman" panose="02020603050405020304" pitchFamily="18" charset="0"/>
                  </a:rPr>
                  <a:t> </a:t>
                </a:r>
                <a14:m>
                  <m:oMath xmlns:m="http://schemas.openxmlformats.org/officeDocument/2006/math">
                    <m:d>
                      <m:dPr>
                        <m:ctrlPr>
                          <a:rPr lang="en-CA" sz="1600" i="1">
                            <a:latin typeface="Cambria Math" panose="02040503050406030204" pitchFamily="18" charset="0"/>
                          </a:rPr>
                        </m:ctrlPr>
                      </m:dPr>
                      <m:e>
                        <m:r>
                          <a:rPr lang="en-CA" sz="1600" b="0" i="1" smtClean="0">
                            <a:latin typeface="Cambria Math" panose="02040503050406030204" pitchFamily="18" charset="0"/>
                          </a:rPr>
                          <m:t>1+1+1</m:t>
                        </m:r>
                      </m:e>
                    </m:d>
                    <m:r>
                      <a:rPr lang="en-CA" sz="1600" i="1">
                        <a:latin typeface="Cambria Math" panose="02040503050406030204" pitchFamily="18" charset="0"/>
                      </a:rPr>
                      <m:t> </m:t>
                    </m:r>
                  </m:oMath>
                </a14:m>
                <a:r>
                  <a:rPr lang="en-CA" sz="1600"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CA" sz="1600" i="1">
                            <a:latin typeface="Cambria Math" panose="02040503050406030204" pitchFamily="18" charset="0"/>
                          </a:rPr>
                        </m:ctrlPr>
                      </m:sSubPr>
                      <m:e>
                        <m:r>
                          <a:rPr lang="en-CA" sz="1600" i="1">
                            <a:latin typeface="Cambria Math" panose="02040503050406030204" pitchFamily="18" charset="0"/>
                            <a:ea typeface="Cambria Math" panose="02040503050406030204" pitchFamily="18" charset="0"/>
                          </a:rPr>
                          <m:t>𝛼</m:t>
                        </m:r>
                      </m:e>
                      <m:sub>
                        <m:r>
                          <a:rPr lang="en-CA" sz="1600" b="0" i="1" smtClean="0">
                            <a:latin typeface="Cambria Math" panose="02040503050406030204" pitchFamily="18" charset="0"/>
                            <a:ea typeface="Cambria Math" panose="02040503050406030204" pitchFamily="18" charset="0"/>
                          </a:rPr>
                          <m:t>2</m:t>
                        </m:r>
                      </m:sub>
                    </m:sSub>
                  </m:oMath>
                </a14:m>
                <a:r>
                  <a:rPr lang="en-CA" sz="1600" dirty="0">
                    <a:latin typeface="Times New Roman" panose="02020603050405020304" pitchFamily="18" charset="0"/>
                    <a:cs typeface="Times New Roman" panose="02020603050405020304" pitchFamily="18" charset="0"/>
                  </a:rPr>
                  <a:t> </a:t>
                </a:r>
                <a14:m>
                  <m:oMath xmlns:m="http://schemas.openxmlformats.org/officeDocument/2006/math">
                    <m:d>
                      <m:dPr>
                        <m:ctrlPr>
                          <a:rPr lang="en-CA" sz="1600" i="1">
                            <a:latin typeface="Cambria Math" panose="02040503050406030204" pitchFamily="18" charset="0"/>
                          </a:rPr>
                        </m:ctrlPr>
                      </m:dPr>
                      <m:e>
                        <m:r>
                          <a:rPr lang="en-CA" sz="1600" b="0" i="1" smtClean="0">
                            <a:latin typeface="Cambria Math" panose="02040503050406030204" pitchFamily="18" charset="0"/>
                          </a:rPr>
                          <m:t>2+2+1</m:t>
                        </m:r>
                      </m:e>
                    </m:d>
                    <m:r>
                      <a:rPr lang="en-CA" sz="1600" i="1">
                        <a:latin typeface="Cambria Math" panose="02040503050406030204" pitchFamily="18" charset="0"/>
                      </a:rPr>
                      <m:t> </m:t>
                    </m:r>
                  </m:oMath>
                </a14:m>
                <a:r>
                  <a:rPr lang="en-CA" sz="1600" dirty="0">
                    <a:latin typeface="Times New Roman" panose="02020603050405020304" pitchFamily="18" charset="0"/>
                    <a:cs typeface="Times New Roman" panose="02020603050405020304" pitchFamily="18" charset="0"/>
                  </a:rPr>
                  <a:t>= -1</a:t>
                </a:r>
              </a:p>
            </p:txBody>
          </p:sp>
        </mc:Choice>
        <mc:Fallback xmlns="">
          <p:sp>
            <p:nvSpPr>
              <p:cNvPr id="28" name="TextBox 27">
                <a:extLst>
                  <a:ext uri="{FF2B5EF4-FFF2-40B4-BE49-F238E27FC236}">
                    <a16:creationId xmlns:a16="http://schemas.microsoft.com/office/drawing/2014/main" id="{9C4D518F-0826-69E4-1DC0-B4F4DEC9B697}"/>
                  </a:ext>
                </a:extLst>
              </p:cNvPr>
              <p:cNvSpPr txBox="1">
                <a:spLocks noRot="1" noChangeAspect="1" noMove="1" noResize="1" noEditPoints="1" noAdjustHandles="1" noChangeArrowheads="1" noChangeShapeType="1" noTextEdit="1"/>
              </p:cNvSpPr>
              <p:nvPr/>
            </p:nvSpPr>
            <p:spPr>
              <a:xfrm>
                <a:off x="2815332" y="3979809"/>
                <a:ext cx="3196647" cy="246221"/>
              </a:xfrm>
              <a:prstGeom prst="rect">
                <a:avLst/>
              </a:prstGeom>
              <a:blipFill>
                <a:blip r:embed="rId10"/>
                <a:stretch>
                  <a:fillRect l="-382" t="-27500" r="-2290" b="-50000"/>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4C22288F-4905-FEF7-9FD1-780A3FC12D62}"/>
                  </a:ext>
                </a:extLst>
              </p:cNvPr>
              <p:cNvSpPr txBox="1"/>
              <p:nvPr/>
            </p:nvSpPr>
            <p:spPr>
              <a:xfrm>
                <a:off x="2852126" y="4333681"/>
                <a:ext cx="3075216" cy="246221"/>
              </a:xfrm>
              <a:prstGeom prst="rect">
                <a:avLst/>
              </a:prstGeom>
              <a:noFill/>
            </p:spPr>
            <p:txBody>
              <a:bodyPr wrap="square" lIns="0" tIns="0" rIns="0" bIns="0" rtlCol="0">
                <a:spAutoFit/>
              </a:bodyPr>
              <a:lstStyle/>
              <a:p>
                <a:pPr algn="ctr"/>
                <a14:m>
                  <m:oMath xmlns:m="http://schemas.openxmlformats.org/officeDocument/2006/math">
                    <m:sSub>
                      <m:sSubPr>
                        <m:ctrlPr>
                          <a:rPr lang="en-CA" sz="1600" i="1" smtClean="0">
                            <a:latin typeface="Cambria Math" panose="02040503050406030204" pitchFamily="18" charset="0"/>
                          </a:rPr>
                        </m:ctrlPr>
                      </m:sSubPr>
                      <m:e>
                        <m:r>
                          <a:rPr lang="en-CA" sz="1600" i="1" smtClean="0">
                            <a:latin typeface="Cambria Math" panose="02040503050406030204" pitchFamily="18" charset="0"/>
                            <a:ea typeface="Cambria Math" panose="02040503050406030204" pitchFamily="18" charset="0"/>
                          </a:rPr>
                          <m:t>𝛼</m:t>
                        </m:r>
                      </m:e>
                      <m:sub>
                        <m:r>
                          <a:rPr lang="en-CA" sz="1600" b="0" i="1" smtClean="0">
                            <a:latin typeface="Cambria Math" panose="02040503050406030204" pitchFamily="18" charset="0"/>
                          </a:rPr>
                          <m:t>1</m:t>
                        </m:r>
                      </m:sub>
                    </m:sSub>
                  </m:oMath>
                </a14:m>
                <a:r>
                  <a:rPr lang="en-CA" sz="1600" dirty="0">
                    <a:latin typeface="Times New Roman" panose="02020603050405020304" pitchFamily="18" charset="0"/>
                    <a:cs typeface="Times New Roman" panose="02020603050405020304" pitchFamily="18" charset="0"/>
                  </a:rPr>
                  <a:t> </a:t>
                </a:r>
                <a14:m>
                  <m:oMath xmlns:m="http://schemas.openxmlformats.org/officeDocument/2006/math">
                    <m:d>
                      <m:dPr>
                        <m:ctrlPr>
                          <a:rPr lang="en-CA" sz="1600" i="1">
                            <a:latin typeface="Cambria Math" panose="02040503050406030204" pitchFamily="18" charset="0"/>
                          </a:rPr>
                        </m:ctrlPr>
                      </m:dPr>
                      <m:e>
                        <m:r>
                          <a:rPr lang="en-CA" sz="1600" b="0" i="1" smtClean="0">
                            <a:latin typeface="Cambria Math" panose="02040503050406030204" pitchFamily="18" charset="0"/>
                          </a:rPr>
                          <m:t>2+2+1</m:t>
                        </m:r>
                      </m:e>
                    </m:d>
                    <m:r>
                      <a:rPr lang="en-CA" sz="1600" i="1">
                        <a:latin typeface="Cambria Math" panose="02040503050406030204" pitchFamily="18" charset="0"/>
                      </a:rPr>
                      <m:t> </m:t>
                    </m:r>
                  </m:oMath>
                </a14:m>
                <a:r>
                  <a:rPr lang="en-CA" sz="1600"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CA" sz="1600" i="1">
                            <a:latin typeface="Cambria Math" panose="02040503050406030204" pitchFamily="18" charset="0"/>
                          </a:rPr>
                        </m:ctrlPr>
                      </m:sSubPr>
                      <m:e>
                        <m:r>
                          <a:rPr lang="en-CA" sz="1600" i="1">
                            <a:latin typeface="Cambria Math" panose="02040503050406030204" pitchFamily="18" charset="0"/>
                            <a:ea typeface="Cambria Math" panose="02040503050406030204" pitchFamily="18" charset="0"/>
                          </a:rPr>
                          <m:t>𝛼</m:t>
                        </m:r>
                      </m:e>
                      <m:sub>
                        <m:r>
                          <a:rPr lang="en-CA" sz="1600" b="0" i="1" smtClean="0">
                            <a:latin typeface="Cambria Math" panose="02040503050406030204" pitchFamily="18" charset="0"/>
                            <a:ea typeface="Cambria Math" panose="02040503050406030204" pitchFamily="18" charset="0"/>
                          </a:rPr>
                          <m:t>2</m:t>
                        </m:r>
                      </m:sub>
                    </m:sSub>
                  </m:oMath>
                </a14:m>
                <a:r>
                  <a:rPr lang="en-CA" sz="1600" dirty="0">
                    <a:latin typeface="Times New Roman" panose="02020603050405020304" pitchFamily="18" charset="0"/>
                    <a:cs typeface="Times New Roman" panose="02020603050405020304" pitchFamily="18" charset="0"/>
                  </a:rPr>
                  <a:t> </a:t>
                </a:r>
                <a14:m>
                  <m:oMath xmlns:m="http://schemas.openxmlformats.org/officeDocument/2006/math">
                    <m:d>
                      <m:dPr>
                        <m:ctrlPr>
                          <a:rPr lang="en-CA" sz="1600" i="1">
                            <a:latin typeface="Cambria Math" panose="02040503050406030204" pitchFamily="18" charset="0"/>
                          </a:rPr>
                        </m:ctrlPr>
                      </m:dPr>
                      <m:e>
                        <m:r>
                          <a:rPr lang="en-CA" sz="1600" b="0" i="1" smtClean="0">
                            <a:latin typeface="Cambria Math" panose="02040503050406030204" pitchFamily="18" charset="0"/>
                          </a:rPr>
                          <m:t>4+4+1</m:t>
                        </m:r>
                      </m:e>
                    </m:d>
                    <m:r>
                      <a:rPr lang="en-CA" sz="1600" i="1">
                        <a:latin typeface="Cambria Math" panose="02040503050406030204" pitchFamily="18" charset="0"/>
                      </a:rPr>
                      <m:t> </m:t>
                    </m:r>
                  </m:oMath>
                </a14:m>
                <a:r>
                  <a:rPr lang="en-CA" sz="1600" dirty="0">
                    <a:latin typeface="Times New Roman" panose="02020603050405020304" pitchFamily="18" charset="0"/>
                    <a:cs typeface="Times New Roman" panose="02020603050405020304" pitchFamily="18" charset="0"/>
                  </a:rPr>
                  <a:t>= 1</a:t>
                </a:r>
              </a:p>
            </p:txBody>
          </p:sp>
        </mc:Choice>
        <mc:Fallback xmlns="">
          <p:sp>
            <p:nvSpPr>
              <p:cNvPr id="29" name="TextBox 28">
                <a:extLst>
                  <a:ext uri="{FF2B5EF4-FFF2-40B4-BE49-F238E27FC236}">
                    <a16:creationId xmlns:a16="http://schemas.microsoft.com/office/drawing/2014/main" id="{4C22288F-4905-FEF7-9FD1-780A3FC12D62}"/>
                  </a:ext>
                </a:extLst>
              </p:cNvPr>
              <p:cNvSpPr txBox="1">
                <a:spLocks noRot="1" noChangeAspect="1" noMove="1" noResize="1" noEditPoints="1" noAdjustHandles="1" noChangeArrowheads="1" noChangeShapeType="1" noTextEdit="1"/>
              </p:cNvSpPr>
              <p:nvPr/>
            </p:nvSpPr>
            <p:spPr>
              <a:xfrm>
                <a:off x="2852126" y="4333681"/>
                <a:ext cx="3075216" cy="246221"/>
              </a:xfrm>
              <a:prstGeom prst="rect">
                <a:avLst/>
              </a:prstGeom>
              <a:blipFill>
                <a:blip r:embed="rId11"/>
                <a:stretch>
                  <a:fillRect l="-1389" t="-27500" r="-3373" b="-50000"/>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A35F8E3B-4216-1CAF-F78D-3F4B829FCE4F}"/>
                  </a:ext>
                </a:extLst>
              </p:cNvPr>
              <p:cNvSpPr txBox="1"/>
              <p:nvPr/>
            </p:nvSpPr>
            <p:spPr>
              <a:xfrm>
                <a:off x="3743397" y="4778775"/>
                <a:ext cx="1352423" cy="246221"/>
              </a:xfrm>
              <a:prstGeom prst="rect">
                <a:avLst/>
              </a:prstGeom>
              <a:noFill/>
            </p:spPr>
            <p:txBody>
              <a:bodyPr wrap="square" lIns="0" tIns="0" rIns="0" bIns="0" rtlCol="0">
                <a:spAutoFit/>
              </a:bodyPr>
              <a:lstStyle/>
              <a:p>
                <a:pPr algn="ctr"/>
                <a14:m>
                  <m:oMath xmlns:m="http://schemas.openxmlformats.org/officeDocument/2006/math">
                    <m:r>
                      <a:rPr lang="en-CA" sz="1600" b="0" i="1" smtClean="0">
                        <a:latin typeface="Cambria Math" panose="02040503050406030204" pitchFamily="18" charset="0"/>
                      </a:rPr>
                      <m:t>3</m:t>
                    </m:r>
                    <m:sSub>
                      <m:sSubPr>
                        <m:ctrlPr>
                          <a:rPr lang="en-CA" sz="1600" i="1" smtClean="0">
                            <a:latin typeface="Cambria Math" panose="02040503050406030204" pitchFamily="18" charset="0"/>
                          </a:rPr>
                        </m:ctrlPr>
                      </m:sSubPr>
                      <m:e>
                        <m:r>
                          <a:rPr lang="en-CA" sz="1600" i="1" smtClean="0">
                            <a:latin typeface="Cambria Math" panose="02040503050406030204" pitchFamily="18" charset="0"/>
                            <a:ea typeface="Cambria Math" panose="02040503050406030204" pitchFamily="18" charset="0"/>
                          </a:rPr>
                          <m:t>𝛼</m:t>
                        </m:r>
                      </m:e>
                      <m:sub>
                        <m:r>
                          <a:rPr lang="en-CA" sz="1600" b="0" i="1" smtClean="0">
                            <a:latin typeface="Cambria Math" panose="02040503050406030204" pitchFamily="18" charset="0"/>
                          </a:rPr>
                          <m:t>1</m:t>
                        </m:r>
                      </m:sub>
                    </m:sSub>
                  </m:oMath>
                </a14:m>
                <a:r>
                  <a:rPr lang="en-CA" sz="1600" dirty="0">
                    <a:latin typeface="Times New Roman" panose="02020603050405020304" pitchFamily="18" charset="0"/>
                    <a:cs typeface="Times New Roman" panose="02020603050405020304" pitchFamily="18" charset="0"/>
                  </a:rPr>
                  <a:t> + </a:t>
                </a:r>
                <a14:m>
                  <m:oMath xmlns:m="http://schemas.openxmlformats.org/officeDocument/2006/math">
                    <m:sSub>
                      <m:sSubPr>
                        <m:ctrlPr>
                          <a:rPr lang="en-CA" sz="1600" i="1">
                            <a:latin typeface="Cambria Math" panose="02040503050406030204" pitchFamily="18" charset="0"/>
                          </a:rPr>
                        </m:ctrlPr>
                      </m:sSubPr>
                      <m:e>
                        <m:r>
                          <a:rPr lang="en-CA" sz="1600" b="0" i="1" smtClean="0">
                            <a:latin typeface="Cambria Math" panose="02040503050406030204" pitchFamily="18" charset="0"/>
                          </a:rPr>
                          <m:t>5</m:t>
                        </m:r>
                        <m:r>
                          <a:rPr lang="en-CA" sz="1600" i="1">
                            <a:latin typeface="Cambria Math" panose="02040503050406030204" pitchFamily="18" charset="0"/>
                            <a:ea typeface="Cambria Math" panose="02040503050406030204" pitchFamily="18" charset="0"/>
                          </a:rPr>
                          <m:t>𝛼</m:t>
                        </m:r>
                      </m:e>
                      <m:sub>
                        <m:r>
                          <a:rPr lang="en-CA" sz="1600" b="0" i="1" smtClean="0">
                            <a:latin typeface="Cambria Math" panose="02040503050406030204" pitchFamily="18" charset="0"/>
                            <a:ea typeface="Cambria Math" panose="02040503050406030204" pitchFamily="18" charset="0"/>
                          </a:rPr>
                          <m:t>2</m:t>
                        </m:r>
                      </m:sub>
                    </m:sSub>
                  </m:oMath>
                </a14:m>
                <a:r>
                  <a:rPr lang="en-CA" sz="1600" dirty="0">
                    <a:latin typeface="Times New Roman" panose="02020603050405020304" pitchFamily="18" charset="0"/>
                    <a:cs typeface="Times New Roman" panose="02020603050405020304" pitchFamily="18" charset="0"/>
                  </a:rPr>
                  <a:t> = -1</a:t>
                </a:r>
              </a:p>
            </p:txBody>
          </p:sp>
        </mc:Choice>
        <mc:Fallback xmlns="">
          <p:sp>
            <p:nvSpPr>
              <p:cNvPr id="30" name="TextBox 29">
                <a:extLst>
                  <a:ext uri="{FF2B5EF4-FFF2-40B4-BE49-F238E27FC236}">
                    <a16:creationId xmlns:a16="http://schemas.microsoft.com/office/drawing/2014/main" id="{A35F8E3B-4216-1CAF-F78D-3F4B829FCE4F}"/>
                  </a:ext>
                </a:extLst>
              </p:cNvPr>
              <p:cNvSpPr txBox="1">
                <a:spLocks noRot="1" noChangeAspect="1" noMove="1" noResize="1" noEditPoints="1" noAdjustHandles="1" noChangeArrowheads="1" noChangeShapeType="1" noTextEdit="1"/>
              </p:cNvSpPr>
              <p:nvPr/>
            </p:nvSpPr>
            <p:spPr>
              <a:xfrm>
                <a:off x="3743397" y="4778775"/>
                <a:ext cx="1352423" cy="246221"/>
              </a:xfrm>
              <a:prstGeom prst="rect">
                <a:avLst/>
              </a:prstGeom>
              <a:blipFill>
                <a:blip r:embed="rId12"/>
                <a:stretch>
                  <a:fillRect l="-1351" t="-27500" r="-5405" b="-50000"/>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488F5495-B3FB-BF6B-639B-B2F186B803DA}"/>
                  </a:ext>
                </a:extLst>
              </p:cNvPr>
              <p:cNvSpPr txBox="1"/>
              <p:nvPr/>
            </p:nvSpPr>
            <p:spPr>
              <a:xfrm>
                <a:off x="3696682" y="5110935"/>
                <a:ext cx="1352423" cy="246221"/>
              </a:xfrm>
              <a:prstGeom prst="rect">
                <a:avLst/>
              </a:prstGeom>
              <a:noFill/>
            </p:spPr>
            <p:txBody>
              <a:bodyPr wrap="square" lIns="0" tIns="0" rIns="0" bIns="0" rtlCol="0">
                <a:spAutoFit/>
              </a:bodyPr>
              <a:lstStyle/>
              <a:p>
                <a:pPr algn="ctr"/>
                <a14:m>
                  <m:oMath xmlns:m="http://schemas.openxmlformats.org/officeDocument/2006/math">
                    <m:r>
                      <a:rPr lang="en-CA" sz="1600" i="1" smtClean="0">
                        <a:latin typeface="Cambria Math" panose="02040503050406030204" pitchFamily="18" charset="0"/>
                      </a:rPr>
                      <m:t>5</m:t>
                    </m:r>
                    <m:sSub>
                      <m:sSubPr>
                        <m:ctrlPr>
                          <a:rPr lang="en-CA" sz="1600" i="1" smtClean="0">
                            <a:latin typeface="Cambria Math" panose="02040503050406030204" pitchFamily="18" charset="0"/>
                          </a:rPr>
                        </m:ctrlPr>
                      </m:sSubPr>
                      <m:e>
                        <m:r>
                          <a:rPr lang="en-CA" sz="1600" i="1" smtClean="0">
                            <a:latin typeface="Cambria Math" panose="02040503050406030204" pitchFamily="18" charset="0"/>
                            <a:ea typeface="Cambria Math" panose="02040503050406030204" pitchFamily="18" charset="0"/>
                          </a:rPr>
                          <m:t>𝛼</m:t>
                        </m:r>
                      </m:e>
                      <m:sub>
                        <m:r>
                          <a:rPr lang="en-CA" sz="1600" b="0" i="1" smtClean="0">
                            <a:latin typeface="Cambria Math" panose="02040503050406030204" pitchFamily="18" charset="0"/>
                          </a:rPr>
                          <m:t>1</m:t>
                        </m:r>
                      </m:sub>
                    </m:sSub>
                  </m:oMath>
                </a14:m>
                <a:r>
                  <a:rPr lang="en-CA" sz="1600" dirty="0">
                    <a:latin typeface="Times New Roman" panose="02020603050405020304" pitchFamily="18" charset="0"/>
                    <a:cs typeface="Times New Roman" panose="02020603050405020304" pitchFamily="18" charset="0"/>
                  </a:rPr>
                  <a:t> + </a:t>
                </a:r>
                <a14:m>
                  <m:oMath xmlns:m="http://schemas.openxmlformats.org/officeDocument/2006/math">
                    <m:sSub>
                      <m:sSubPr>
                        <m:ctrlPr>
                          <a:rPr lang="en-CA" sz="1600" i="1">
                            <a:latin typeface="Cambria Math" panose="02040503050406030204" pitchFamily="18" charset="0"/>
                          </a:rPr>
                        </m:ctrlPr>
                      </m:sSubPr>
                      <m:e>
                        <m:r>
                          <a:rPr lang="en-CA" sz="1600" b="0" i="1" smtClean="0">
                            <a:latin typeface="Cambria Math" panose="02040503050406030204" pitchFamily="18" charset="0"/>
                          </a:rPr>
                          <m:t>9</m:t>
                        </m:r>
                        <m:r>
                          <a:rPr lang="en-CA" sz="1600" i="1">
                            <a:latin typeface="Cambria Math" panose="02040503050406030204" pitchFamily="18" charset="0"/>
                            <a:ea typeface="Cambria Math" panose="02040503050406030204" pitchFamily="18" charset="0"/>
                          </a:rPr>
                          <m:t>𝛼</m:t>
                        </m:r>
                      </m:e>
                      <m:sub>
                        <m:r>
                          <a:rPr lang="en-CA" sz="1600" b="0" i="1" smtClean="0">
                            <a:latin typeface="Cambria Math" panose="02040503050406030204" pitchFamily="18" charset="0"/>
                            <a:ea typeface="Cambria Math" panose="02040503050406030204" pitchFamily="18" charset="0"/>
                          </a:rPr>
                          <m:t>2</m:t>
                        </m:r>
                      </m:sub>
                    </m:sSub>
                  </m:oMath>
                </a14:m>
                <a:r>
                  <a:rPr lang="en-CA" sz="1600" dirty="0">
                    <a:latin typeface="Times New Roman" panose="02020603050405020304" pitchFamily="18" charset="0"/>
                    <a:cs typeface="Times New Roman" panose="02020603050405020304" pitchFamily="18" charset="0"/>
                  </a:rPr>
                  <a:t> = 1</a:t>
                </a:r>
              </a:p>
            </p:txBody>
          </p:sp>
        </mc:Choice>
        <mc:Fallback xmlns="">
          <p:sp>
            <p:nvSpPr>
              <p:cNvPr id="31" name="TextBox 30">
                <a:extLst>
                  <a:ext uri="{FF2B5EF4-FFF2-40B4-BE49-F238E27FC236}">
                    <a16:creationId xmlns:a16="http://schemas.microsoft.com/office/drawing/2014/main" id="{488F5495-B3FB-BF6B-639B-B2F186B803DA}"/>
                  </a:ext>
                </a:extLst>
              </p:cNvPr>
              <p:cNvSpPr txBox="1">
                <a:spLocks noRot="1" noChangeAspect="1" noMove="1" noResize="1" noEditPoints="1" noAdjustHandles="1" noChangeArrowheads="1" noChangeShapeType="1" noTextEdit="1"/>
              </p:cNvSpPr>
              <p:nvPr/>
            </p:nvSpPr>
            <p:spPr>
              <a:xfrm>
                <a:off x="3696682" y="5110935"/>
                <a:ext cx="1352423" cy="246221"/>
              </a:xfrm>
              <a:prstGeom prst="rect">
                <a:avLst/>
              </a:prstGeom>
              <a:blipFill>
                <a:blip r:embed="rId13"/>
                <a:stretch>
                  <a:fillRect t="-24390" r="-3153" b="-48780"/>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0C803653-A4C4-E960-632D-0A86867C3BF9}"/>
                  </a:ext>
                </a:extLst>
              </p:cNvPr>
              <p:cNvSpPr txBox="1"/>
              <p:nvPr/>
            </p:nvSpPr>
            <p:spPr>
              <a:xfrm>
                <a:off x="3478998" y="5489162"/>
                <a:ext cx="866157" cy="276999"/>
              </a:xfrm>
              <a:prstGeom prst="rect">
                <a:avLst/>
              </a:prstGeom>
              <a:noFill/>
            </p:spPr>
            <p:txBody>
              <a:bodyPr wrap="square" lIns="0" tIns="0" rIns="0" bIns="0" rtlCol="0">
                <a:spAutoFit/>
              </a:bodyPr>
              <a:lstStyle/>
              <a:p>
                <a:pPr algn="ctr"/>
                <a14:m>
                  <m:oMath xmlns:m="http://schemas.openxmlformats.org/officeDocument/2006/math">
                    <m:sSub>
                      <m:sSubPr>
                        <m:ctrlPr>
                          <a:rPr lang="en-CA" i="1" smtClean="0">
                            <a:latin typeface="Cambria Math" panose="02040503050406030204" pitchFamily="18" charset="0"/>
                          </a:rPr>
                        </m:ctrlPr>
                      </m:sSubPr>
                      <m:e>
                        <m:r>
                          <a:rPr lang="en-CA" i="1" smtClean="0">
                            <a:latin typeface="Cambria Math" panose="02040503050406030204" pitchFamily="18" charset="0"/>
                            <a:ea typeface="Cambria Math" panose="02040503050406030204" pitchFamily="18" charset="0"/>
                          </a:rPr>
                          <m:t>𝛼</m:t>
                        </m:r>
                      </m:e>
                      <m:sub>
                        <m:r>
                          <a:rPr lang="en-CA" b="0" i="1" smtClean="0">
                            <a:latin typeface="Cambria Math" panose="02040503050406030204" pitchFamily="18" charset="0"/>
                          </a:rPr>
                          <m:t>1</m:t>
                        </m:r>
                      </m:sub>
                    </m:sSub>
                  </m:oMath>
                </a14:m>
                <a:r>
                  <a:rPr lang="en-CA" dirty="0">
                    <a:latin typeface="Times New Roman" panose="02020603050405020304" pitchFamily="18" charset="0"/>
                    <a:cs typeface="Times New Roman" panose="02020603050405020304" pitchFamily="18" charset="0"/>
                  </a:rPr>
                  <a:t>= -7</a:t>
                </a:r>
              </a:p>
            </p:txBody>
          </p:sp>
        </mc:Choice>
        <mc:Fallback xmlns="">
          <p:sp>
            <p:nvSpPr>
              <p:cNvPr id="32" name="TextBox 31">
                <a:extLst>
                  <a:ext uri="{FF2B5EF4-FFF2-40B4-BE49-F238E27FC236}">
                    <a16:creationId xmlns:a16="http://schemas.microsoft.com/office/drawing/2014/main" id="{0C803653-A4C4-E960-632D-0A86867C3BF9}"/>
                  </a:ext>
                </a:extLst>
              </p:cNvPr>
              <p:cNvSpPr txBox="1">
                <a:spLocks noRot="1" noChangeAspect="1" noMove="1" noResize="1" noEditPoints="1" noAdjustHandles="1" noChangeArrowheads="1" noChangeShapeType="1" noTextEdit="1"/>
              </p:cNvSpPr>
              <p:nvPr/>
            </p:nvSpPr>
            <p:spPr>
              <a:xfrm>
                <a:off x="3478998" y="5489162"/>
                <a:ext cx="866157" cy="276999"/>
              </a:xfrm>
              <a:prstGeom prst="rect">
                <a:avLst/>
              </a:prstGeom>
              <a:blipFill>
                <a:blip r:embed="rId14"/>
                <a:stretch>
                  <a:fillRect t="-28261" r="-1408" b="-50000"/>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C9E68BA8-A95A-A2C4-E66D-CE826D28EB2F}"/>
                  </a:ext>
                </a:extLst>
              </p:cNvPr>
              <p:cNvSpPr txBox="1"/>
              <p:nvPr/>
            </p:nvSpPr>
            <p:spPr>
              <a:xfrm>
                <a:off x="4445098" y="5489162"/>
                <a:ext cx="866157" cy="276999"/>
              </a:xfrm>
              <a:prstGeom prst="rect">
                <a:avLst/>
              </a:prstGeom>
              <a:noFill/>
            </p:spPr>
            <p:txBody>
              <a:bodyPr wrap="square" lIns="0" tIns="0" rIns="0" bIns="0" rtlCol="0">
                <a:spAutoFit/>
              </a:bodyPr>
              <a:lstStyle/>
              <a:p>
                <a:pPr algn="ctr"/>
                <a14:m>
                  <m:oMath xmlns:m="http://schemas.openxmlformats.org/officeDocument/2006/math">
                    <m:sSub>
                      <m:sSubPr>
                        <m:ctrlPr>
                          <a:rPr lang="en-CA" i="1" smtClean="0">
                            <a:latin typeface="Cambria Math" panose="02040503050406030204" pitchFamily="18" charset="0"/>
                          </a:rPr>
                        </m:ctrlPr>
                      </m:sSubPr>
                      <m:e>
                        <m:r>
                          <a:rPr lang="en-CA" i="1" smtClean="0">
                            <a:latin typeface="Cambria Math" panose="02040503050406030204" pitchFamily="18" charset="0"/>
                            <a:ea typeface="Cambria Math" panose="02040503050406030204" pitchFamily="18" charset="0"/>
                          </a:rPr>
                          <m:t>𝛼</m:t>
                        </m:r>
                      </m:e>
                      <m:sub>
                        <m:r>
                          <a:rPr lang="en-CA" b="0" i="1" smtClean="0">
                            <a:latin typeface="Cambria Math" panose="02040503050406030204" pitchFamily="18" charset="0"/>
                          </a:rPr>
                          <m:t>2</m:t>
                        </m:r>
                      </m:sub>
                    </m:sSub>
                  </m:oMath>
                </a14:m>
                <a:r>
                  <a:rPr lang="en-CA" dirty="0">
                    <a:latin typeface="Times New Roman" panose="02020603050405020304" pitchFamily="18" charset="0"/>
                    <a:cs typeface="Times New Roman" panose="02020603050405020304" pitchFamily="18" charset="0"/>
                  </a:rPr>
                  <a:t>= 4</a:t>
                </a:r>
              </a:p>
            </p:txBody>
          </p:sp>
        </mc:Choice>
        <mc:Fallback xmlns="">
          <p:sp>
            <p:nvSpPr>
              <p:cNvPr id="33" name="TextBox 32">
                <a:extLst>
                  <a:ext uri="{FF2B5EF4-FFF2-40B4-BE49-F238E27FC236}">
                    <a16:creationId xmlns:a16="http://schemas.microsoft.com/office/drawing/2014/main" id="{C9E68BA8-A95A-A2C4-E66D-CE826D28EB2F}"/>
                  </a:ext>
                </a:extLst>
              </p:cNvPr>
              <p:cNvSpPr txBox="1">
                <a:spLocks noRot="1" noChangeAspect="1" noMove="1" noResize="1" noEditPoints="1" noAdjustHandles="1" noChangeArrowheads="1" noChangeShapeType="1" noTextEdit="1"/>
              </p:cNvSpPr>
              <p:nvPr/>
            </p:nvSpPr>
            <p:spPr>
              <a:xfrm>
                <a:off x="4445098" y="5489162"/>
                <a:ext cx="866157" cy="276999"/>
              </a:xfrm>
              <a:prstGeom prst="rect">
                <a:avLst/>
              </a:prstGeom>
              <a:blipFill>
                <a:blip r:embed="rId15"/>
                <a:stretch>
                  <a:fillRect t="-28261" b="-50000"/>
                </a:stretch>
              </a:blipFill>
            </p:spPr>
            <p:txBody>
              <a:bodyPr/>
              <a:lstStyle/>
              <a:p>
                <a:r>
                  <a:rPr lang="en-IN">
                    <a:noFill/>
                  </a:rPr>
                  <a:t> </a:t>
                </a:r>
              </a:p>
            </p:txBody>
          </p:sp>
        </mc:Fallback>
      </mc:AlternateContent>
      <p:cxnSp>
        <p:nvCxnSpPr>
          <p:cNvPr id="35" name="Straight Connector 34">
            <a:extLst>
              <a:ext uri="{FF2B5EF4-FFF2-40B4-BE49-F238E27FC236}">
                <a16:creationId xmlns:a16="http://schemas.microsoft.com/office/drawing/2014/main" id="{FAD686FE-7073-C860-EF25-5DC94B308100}"/>
              </a:ext>
            </a:extLst>
          </p:cNvPr>
          <p:cNvCxnSpPr>
            <a:cxnSpLocks/>
          </p:cNvCxnSpPr>
          <p:nvPr/>
        </p:nvCxnSpPr>
        <p:spPr>
          <a:xfrm>
            <a:off x="2810263" y="3956142"/>
            <a:ext cx="0" cy="2092029"/>
          </a:xfrm>
          <a:prstGeom prst="line">
            <a:avLst/>
          </a:prstGeom>
        </p:spPr>
        <p:style>
          <a:lnRef idx="1">
            <a:schemeClr val="accent1"/>
          </a:lnRef>
          <a:fillRef idx="0">
            <a:schemeClr val="accent1"/>
          </a:fillRef>
          <a:effectRef idx="0">
            <a:schemeClr val="accent1"/>
          </a:effectRef>
          <a:fontRef idx="minor">
            <a:schemeClr val="tx1"/>
          </a:fontRef>
        </p:style>
      </p:cxnSp>
      <p:sp>
        <p:nvSpPr>
          <p:cNvPr id="41" name="Oval 40">
            <a:extLst>
              <a:ext uri="{FF2B5EF4-FFF2-40B4-BE49-F238E27FC236}">
                <a16:creationId xmlns:a16="http://schemas.microsoft.com/office/drawing/2014/main" id="{6E4ABA21-A14D-D26B-7F66-A4DE7926C3E4}"/>
              </a:ext>
            </a:extLst>
          </p:cNvPr>
          <p:cNvSpPr/>
          <p:nvPr/>
        </p:nvSpPr>
        <p:spPr>
          <a:xfrm>
            <a:off x="7146296" y="4349242"/>
            <a:ext cx="228197" cy="215100"/>
          </a:xfrm>
          <a:prstGeom prst="ellips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CA">
              <a:latin typeface="Times New Roman" panose="02020603050405020304" pitchFamily="18" charset="0"/>
              <a:cs typeface="Times New Roman" panose="02020603050405020304" pitchFamily="18" charset="0"/>
            </a:endParaRPr>
          </a:p>
        </p:txBody>
      </p:sp>
      <p:sp>
        <p:nvSpPr>
          <p:cNvPr id="42" name="Oval 41">
            <a:extLst>
              <a:ext uri="{FF2B5EF4-FFF2-40B4-BE49-F238E27FC236}">
                <a16:creationId xmlns:a16="http://schemas.microsoft.com/office/drawing/2014/main" id="{125C9C56-063D-9D32-5BCE-E9C755B770CE}"/>
              </a:ext>
            </a:extLst>
          </p:cNvPr>
          <p:cNvSpPr/>
          <p:nvPr/>
        </p:nvSpPr>
        <p:spPr>
          <a:xfrm>
            <a:off x="7541465" y="4035604"/>
            <a:ext cx="228197" cy="215100"/>
          </a:xfrm>
          <a:prstGeom prst="ellipse">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CA">
              <a:latin typeface="Times New Roman" panose="02020603050405020304" pitchFamily="18" charset="0"/>
              <a:cs typeface="Times New Roman" panose="02020603050405020304" pitchFamily="18" charset="0"/>
            </a:endParaRPr>
          </a:p>
        </p:txBody>
      </p:sp>
      <p:sp>
        <p:nvSpPr>
          <p:cNvPr id="11" name="Title 1">
            <a:extLst>
              <a:ext uri="{FF2B5EF4-FFF2-40B4-BE49-F238E27FC236}">
                <a16:creationId xmlns:a16="http://schemas.microsoft.com/office/drawing/2014/main" id="{449723A0-DD63-4192-D24D-2B168CA64FEE}"/>
              </a:ext>
            </a:extLst>
          </p:cNvPr>
          <p:cNvSpPr txBox="1">
            <a:spLocks/>
          </p:cNvSpPr>
          <p:nvPr/>
        </p:nvSpPr>
        <p:spPr>
          <a:xfrm>
            <a:off x="-365" y="3663"/>
            <a:ext cx="12195906" cy="729641"/>
          </a:xfrm>
          <a:prstGeom prst="rect">
            <a:avLst/>
          </a:prstGeom>
          <a:solidFill>
            <a:srgbClr val="FFC000"/>
          </a:solidFill>
        </p:spPr>
        <p:txBody>
          <a:bodyPr vert="horz" lIns="91440" tIns="45720" rIns="91440" bIns="45720" rtlCol="0" anchor="ctr">
            <a:norm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a:latin typeface="Times New Roman" panose="02020603050405020304" pitchFamily="18" charset="0"/>
                <a:cs typeface="Times New Roman" panose="02020603050405020304" pitchFamily="18" charset="0"/>
              </a:rPr>
              <a:t>Numerical Example </a:t>
            </a:r>
            <a:endParaRPr lang="en-US" sz="3200">
              <a:latin typeface="Times New Roman" panose="02020603050405020304" pitchFamily="18" charset="0"/>
              <a:cs typeface="Times New Roman" panose="02020603050405020304" pitchFamily="18" charset="0"/>
            </a:endParaRPr>
          </a:p>
        </p:txBody>
      </p:sp>
      <p:sp>
        <p:nvSpPr>
          <p:cNvPr id="13" name="Slide Number Placeholder 3">
            <a:extLst>
              <a:ext uri="{FF2B5EF4-FFF2-40B4-BE49-F238E27FC236}">
                <a16:creationId xmlns:a16="http://schemas.microsoft.com/office/drawing/2014/main" id="{2C2D667B-C4B6-FE29-7CB8-3E5202C9B1F9}"/>
              </a:ext>
            </a:extLst>
          </p:cNvPr>
          <p:cNvSpPr txBox="1">
            <a:spLocks/>
          </p:cNvSpPr>
          <p:nvPr/>
        </p:nvSpPr>
        <p:spPr>
          <a:xfrm>
            <a:off x="91831" y="6287967"/>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DEBF6B5-A8B6-5742-91AE-8DC29EBB8E42}" type="slidenum">
              <a:rPr lang="en-US" smtClean="0">
                <a:latin typeface="Times New Roman" panose="02020603050405020304" pitchFamily="18" charset="0"/>
                <a:cs typeface="Times New Roman" panose="02020603050405020304" pitchFamily="18" charset="0"/>
              </a:rPr>
              <a:pPr/>
              <a:t>23</a:t>
            </a:fld>
            <a:endParaRPr lang="en-US">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475361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8D0A2BB5-3E55-D5CA-8C90-383C5D36BC52}"/>
                  </a:ext>
                </a:extLst>
              </p:cNvPr>
              <p:cNvSpPr txBox="1"/>
              <p:nvPr/>
            </p:nvSpPr>
            <p:spPr>
              <a:xfrm>
                <a:off x="669934" y="3629221"/>
                <a:ext cx="11414086" cy="1670329"/>
              </a:xfrm>
              <a:prstGeom prst="rect">
                <a:avLst/>
              </a:prstGeom>
              <a:noFill/>
            </p:spPr>
            <p:txBody>
              <a:bodyPr wrap="square">
                <a:spAutoFit/>
              </a:bodyPr>
              <a:lstStyle/>
              <a:p>
                <a:pPr marL="285750" indent="-285750">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Lastly, keep in mind that a bias has been added to our vectors.</a:t>
                </a:r>
              </a:p>
              <a:p>
                <a:pPr marL="285750" indent="-285750">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The final input in </a:t>
                </a:r>
                <a14:m>
                  <m:oMath xmlns:m="http://schemas.openxmlformats.org/officeDocument/2006/math">
                    <m:acc>
                      <m:accPr>
                        <m:chr m:val="̃"/>
                        <m:ctrlPr>
                          <a:rPr lang="en-CA" sz="2200" i="1" smtClean="0">
                            <a:latin typeface="Cambria Math" panose="02040503050406030204" pitchFamily="18" charset="0"/>
                          </a:rPr>
                        </m:ctrlPr>
                      </m:accPr>
                      <m:e>
                        <m:r>
                          <a:rPr lang="en-CA" sz="2200" i="1">
                            <a:latin typeface="Cambria Math" panose="02040503050406030204" pitchFamily="18" charset="0"/>
                            <a:ea typeface="Cambria Math" panose="02040503050406030204" pitchFamily="18" charset="0"/>
                          </a:rPr>
                          <m:t>𝜔</m:t>
                        </m:r>
                      </m:e>
                    </m:acc>
                  </m:oMath>
                </a14:m>
                <a:r>
                  <a:rPr lang="en-US" sz="2200" dirty="0">
                    <a:latin typeface="Times New Roman" panose="02020603050405020304" pitchFamily="18" charset="0"/>
                    <a:cs typeface="Times New Roman" panose="02020603050405020304" pitchFamily="18" charset="0"/>
                  </a:rPr>
                  <a:t> can also be written as the separating operator and the hyperplane offset b.</a:t>
                </a:r>
              </a:p>
              <a:p>
                <a:pPr marL="285750" indent="-285750">
                  <a:buFont typeface="Arial" panose="020B0604020202020204" pitchFamily="34" charset="0"/>
                  <a:buChar char="•"/>
                </a:pPr>
                <a:r>
                  <a:rPr lang="en-CA" sz="2200" dirty="0">
                    <a:latin typeface="Times New Roman" panose="02020603050405020304" pitchFamily="18" charset="0"/>
                    <a:cs typeface="Times New Roman" panose="02020603050405020304" pitchFamily="18" charset="0"/>
                  </a:rPr>
                  <a:t>Hyperplane equation y  = </a:t>
                </a:r>
                <a14:m>
                  <m:oMath xmlns:m="http://schemas.openxmlformats.org/officeDocument/2006/math">
                    <m:acc>
                      <m:accPr>
                        <m:chr m:val="̃"/>
                        <m:ctrlPr>
                          <a:rPr lang="en-CA" sz="2200" i="1">
                            <a:latin typeface="Cambria Math" panose="02040503050406030204" pitchFamily="18" charset="0"/>
                          </a:rPr>
                        </m:ctrlPr>
                      </m:accPr>
                      <m:e>
                        <m:r>
                          <a:rPr lang="en-CA" sz="2200" i="1">
                            <a:latin typeface="Cambria Math" panose="02040503050406030204" pitchFamily="18" charset="0"/>
                            <a:ea typeface="Cambria Math" panose="02040503050406030204" pitchFamily="18" charset="0"/>
                          </a:rPr>
                          <m:t>𝜔</m:t>
                        </m:r>
                      </m:e>
                    </m:acc>
                    <m:r>
                      <m:rPr>
                        <m:sty m:val="p"/>
                      </m:rPr>
                      <a:rPr lang="en-CA" sz="2200" b="0" i="0" smtClean="0">
                        <a:latin typeface="Cambria Math" panose="02040503050406030204" pitchFamily="18" charset="0"/>
                        <a:ea typeface="Cambria Math" panose="02040503050406030204" pitchFamily="18" charset="0"/>
                      </a:rPr>
                      <m:t>x</m:t>
                    </m:r>
                  </m:oMath>
                </a14:m>
                <a:r>
                  <a:rPr lang="en-CA" sz="2200" dirty="0">
                    <a:latin typeface="Times New Roman" panose="02020603050405020304" pitchFamily="18" charset="0"/>
                    <a:cs typeface="Times New Roman" panose="02020603050405020304" pitchFamily="18" charset="0"/>
                  </a:rPr>
                  <a:t>+b </a:t>
                </a:r>
              </a:p>
              <a:p>
                <a:pPr marL="285750" indent="-285750">
                  <a:buFont typeface="Arial" panose="020B0604020202020204" pitchFamily="34" charset="0"/>
                  <a:buChar char="•"/>
                </a:pPr>
                <a:r>
                  <a:rPr lang="en-CA" sz="2200" dirty="0">
                    <a:latin typeface="Times New Roman" panose="02020603050405020304" pitchFamily="18" charset="0"/>
                    <a:cs typeface="Times New Roman" panose="02020603050405020304" pitchFamily="18" charset="0"/>
                  </a:rPr>
                  <a:t>with </a:t>
                </a:r>
                <a14:m>
                  <m:oMath xmlns:m="http://schemas.openxmlformats.org/officeDocument/2006/math">
                    <m:acc>
                      <m:accPr>
                        <m:chr m:val="̃"/>
                        <m:ctrlPr>
                          <a:rPr lang="en-CA" sz="2200" i="1">
                            <a:latin typeface="Cambria Math" panose="02040503050406030204" pitchFamily="18" charset="0"/>
                          </a:rPr>
                        </m:ctrlPr>
                      </m:accPr>
                      <m:e>
                        <m:r>
                          <a:rPr lang="en-CA" sz="2200" i="1">
                            <a:latin typeface="Cambria Math" panose="02040503050406030204" pitchFamily="18" charset="0"/>
                            <a:ea typeface="Cambria Math" panose="02040503050406030204" pitchFamily="18" charset="0"/>
                          </a:rPr>
                          <m:t>𝜔</m:t>
                        </m:r>
                      </m:e>
                    </m:acc>
                    <m:r>
                      <a:rPr lang="en-CA" sz="2200">
                        <a:latin typeface="Cambria Math" panose="02040503050406030204" pitchFamily="18" charset="0"/>
                      </a:rPr>
                      <m:t>=</m:t>
                    </m:r>
                    <m:d>
                      <m:dPr>
                        <m:ctrlPr>
                          <a:rPr lang="en-CA" sz="2200" i="1">
                            <a:latin typeface="Cambria Math" panose="02040503050406030204" pitchFamily="18" charset="0"/>
                          </a:rPr>
                        </m:ctrlPr>
                      </m:dPr>
                      <m:e>
                        <m:eqArr>
                          <m:eqArrPr>
                            <m:ctrlPr>
                              <a:rPr lang="en-CA" sz="2200" i="1">
                                <a:latin typeface="Cambria Math" panose="02040503050406030204" pitchFamily="18" charset="0"/>
                              </a:rPr>
                            </m:ctrlPr>
                          </m:eqArrPr>
                          <m:e>
                            <m:r>
                              <a:rPr lang="en-CA" sz="2200" i="1">
                                <a:latin typeface="Cambria Math" panose="02040503050406030204" pitchFamily="18" charset="0"/>
                              </a:rPr>
                              <m:t>1</m:t>
                            </m:r>
                          </m:e>
                          <m:e>
                            <m:r>
                              <a:rPr lang="en-CA" sz="2200" i="1">
                                <a:latin typeface="Cambria Math" panose="02040503050406030204" pitchFamily="18" charset="0"/>
                              </a:rPr>
                              <m:t>1</m:t>
                            </m:r>
                          </m:e>
                        </m:eqArr>
                      </m:e>
                    </m:d>
                  </m:oMath>
                </a14:m>
                <a:r>
                  <a:rPr lang="en-CA" sz="2200" dirty="0">
                    <a:latin typeface="Times New Roman" panose="02020603050405020304" pitchFamily="18" charset="0"/>
                    <a:cs typeface="Times New Roman" panose="02020603050405020304" pitchFamily="18" charset="0"/>
                  </a:rPr>
                  <a:t> and b = -3</a:t>
                </a:r>
              </a:p>
            </p:txBody>
          </p:sp>
        </mc:Choice>
        <mc:Fallback xmlns="">
          <p:sp>
            <p:nvSpPr>
              <p:cNvPr id="4" name="TextBox 3">
                <a:extLst>
                  <a:ext uri="{FF2B5EF4-FFF2-40B4-BE49-F238E27FC236}">
                    <a16:creationId xmlns:a16="http://schemas.microsoft.com/office/drawing/2014/main" id="{8D0A2BB5-3E55-D5CA-8C90-383C5D36BC52}"/>
                  </a:ext>
                </a:extLst>
              </p:cNvPr>
              <p:cNvSpPr txBox="1">
                <a:spLocks noRot="1" noChangeAspect="1" noMove="1" noResize="1" noEditPoints="1" noAdjustHandles="1" noChangeArrowheads="1" noChangeShapeType="1" noTextEdit="1"/>
              </p:cNvSpPr>
              <p:nvPr/>
            </p:nvSpPr>
            <p:spPr>
              <a:xfrm>
                <a:off x="669934" y="3629221"/>
                <a:ext cx="11414086" cy="1670329"/>
              </a:xfrm>
              <a:prstGeom prst="rect">
                <a:avLst/>
              </a:prstGeom>
              <a:blipFill>
                <a:blip r:embed="rId2"/>
                <a:stretch>
                  <a:fillRect l="-641" t="-2190"/>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48BD7DD-C0C1-5F34-A194-E06E36F102E9}"/>
                  </a:ext>
                </a:extLst>
              </p:cNvPr>
              <p:cNvSpPr txBox="1"/>
              <p:nvPr/>
            </p:nvSpPr>
            <p:spPr>
              <a:xfrm>
                <a:off x="3823803" y="1336759"/>
                <a:ext cx="4544393" cy="673582"/>
              </a:xfrm>
              <a:prstGeom prst="rect">
                <a:avLst/>
              </a:prstGeom>
              <a:noFill/>
            </p:spPr>
            <p:txBody>
              <a:bodyPr wrap="square" lIns="0" tIns="0" rIns="0" bIns="0" rtlCol="0">
                <a:spAutoFit/>
              </a:bodyPr>
              <a:lstStyle/>
              <a:p>
                <a:pPr algn="ctr"/>
                <a14:m>
                  <m:oMath xmlns:m="http://schemas.openxmlformats.org/officeDocument/2006/math">
                    <m:acc>
                      <m:accPr>
                        <m:chr m:val="̃"/>
                        <m:ctrlPr>
                          <a:rPr lang="en-CA" sz="2400" i="1" smtClean="0">
                            <a:latin typeface="Cambria Math" panose="02040503050406030204" pitchFamily="18" charset="0"/>
                          </a:rPr>
                        </m:ctrlPr>
                      </m:accPr>
                      <m:e>
                        <m:r>
                          <a:rPr lang="en-CA" sz="2400" i="1">
                            <a:latin typeface="Cambria Math" panose="02040503050406030204" pitchFamily="18" charset="0"/>
                            <a:ea typeface="Cambria Math" panose="02040503050406030204" pitchFamily="18" charset="0"/>
                          </a:rPr>
                          <m:t>𝜔</m:t>
                        </m:r>
                      </m:e>
                    </m:acc>
                    <m:r>
                      <a:rPr lang="en-CA" sz="2400" b="0" i="1" smtClean="0">
                        <a:latin typeface="Cambria Math" panose="02040503050406030204" pitchFamily="18" charset="0"/>
                        <a:ea typeface="Cambria Math" panose="02040503050406030204" pitchFamily="18" charset="0"/>
                      </a:rPr>
                      <m:t>=</m:t>
                    </m:r>
                    <m:nary>
                      <m:naryPr>
                        <m:chr m:val="∑"/>
                        <m:supHide m:val="on"/>
                        <m:ctrlPr>
                          <a:rPr lang="en-CA" sz="2400" i="1" smtClean="0">
                            <a:latin typeface="Cambria Math" panose="02040503050406030204" pitchFamily="18" charset="0"/>
                          </a:rPr>
                        </m:ctrlPr>
                      </m:naryPr>
                      <m:sub>
                        <m:r>
                          <m:rPr>
                            <m:brk m:alnAt="7"/>
                          </m:rPr>
                          <a:rPr lang="en-CA" sz="2400" b="0" i="1" smtClean="0">
                            <a:latin typeface="Cambria Math" panose="02040503050406030204" pitchFamily="18" charset="0"/>
                          </a:rPr>
                          <m:t>𝑖</m:t>
                        </m:r>
                      </m:sub>
                      <m:sup/>
                      <m:e>
                        <m:sSub>
                          <m:sSubPr>
                            <m:ctrlPr>
                              <a:rPr lang="en-CA" sz="2400" i="1">
                                <a:latin typeface="Cambria Math" panose="02040503050406030204" pitchFamily="18" charset="0"/>
                              </a:rPr>
                            </m:ctrlPr>
                          </m:sSubPr>
                          <m:e>
                            <m:r>
                              <a:rPr lang="en-CA" sz="2400" i="1">
                                <a:latin typeface="Cambria Math" panose="02040503050406030204" pitchFamily="18" charset="0"/>
                                <a:ea typeface="Cambria Math" panose="02040503050406030204" pitchFamily="18" charset="0"/>
                              </a:rPr>
                              <m:t>𝛼</m:t>
                            </m:r>
                          </m:e>
                          <m:sub>
                            <m:r>
                              <a:rPr lang="en-CA" sz="2400" b="0" i="1" smtClean="0">
                                <a:latin typeface="Cambria Math" panose="02040503050406030204" pitchFamily="18" charset="0"/>
                                <a:ea typeface="Cambria Math" panose="02040503050406030204" pitchFamily="18" charset="0"/>
                              </a:rPr>
                              <m:t>𝑖</m:t>
                            </m:r>
                          </m:sub>
                        </m:sSub>
                      </m:e>
                    </m:nary>
                  </m:oMath>
                </a14:m>
                <a:r>
                  <a:rPr lang="en-CA" sz="2400" dirty="0">
                    <a:solidFill>
                      <a:srgbClr val="836967"/>
                    </a:solidFill>
                    <a:latin typeface="Times New Roman" panose="02020603050405020304" pitchFamily="18" charset="0"/>
                    <a:cs typeface="Times New Roman" panose="02020603050405020304" pitchFamily="18" charset="0"/>
                  </a:rPr>
                  <a:t> </a:t>
                </a:r>
                <a14:m>
                  <m:oMath xmlns:m="http://schemas.openxmlformats.org/officeDocument/2006/math">
                    <m:acc>
                      <m:accPr>
                        <m:chr m:val="̃"/>
                        <m:ctrlPr>
                          <a:rPr lang="en-CA" sz="2400" i="1">
                            <a:solidFill>
                              <a:srgbClr val="836967"/>
                            </a:solidFill>
                            <a:latin typeface="Cambria Math" panose="02040503050406030204" pitchFamily="18" charset="0"/>
                          </a:rPr>
                        </m:ctrlPr>
                      </m:accPr>
                      <m:e>
                        <m:sSub>
                          <m:sSubPr>
                            <m:ctrlPr>
                              <a:rPr lang="en-CA" sz="2400" i="1">
                                <a:solidFill>
                                  <a:srgbClr val="836967"/>
                                </a:solidFill>
                                <a:latin typeface="Cambria Math" panose="02040503050406030204" pitchFamily="18" charset="0"/>
                              </a:rPr>
                            </m:ctrlPr>
                          </m:sSubPr>
                          <m:e>
                            <m:r>
                              <a:rPr lang="en-CA" sz="2400" i="1">
                                <a:latin typeface="Cambria Math" panose="02040503050406030204" pitchFamily="18" charset="0"/>
                              </a:rPr>
                              <m:t>𝑠</m:t>
                            </m:r>
                          </m:e>
                          <m:sub>
                            <m:r>
                              <a:rPr lang="en-CA" sz="2400" i="1">
                                <a:latin typeface="Cambria Math" panose="02040503050406030204" pitchFamily="18" charset="0"/>
                              </a:rPr>
                              <m:t>1</m:t>
                            </m:r>
                          </m:sub>
                        </m:sSub>
                      </m:e>
                    </m:acc>
                    <m:r>
                      <a:rPr lang="en-CA" sz="2400" b="0" i="1" smtClean="0">
                        <a:latin typeface="Cambria Math" panose="02040503050406030204" pitchFamily="18" charset="0"/>
                      </a:rPr>
                      <m:t>=−7</m:t>
                    </m:r>
                    <m:d>
                      <m:dPr>
                        <m:ctrlPr>
                          <a:rPr lang="en-CA" sz="2400" b="0" i="1" smtClean="0">
                            <a:latin typeface="Cambria Math" panose="02040503050406030204" pitchFamily="18" charset="0"/>
                          </a:rPr>
                        </m:ctrlPr>
                      </m:dPr>
                      <m:e>
                        <m:f>
                          <m:fPr>
                            <m:type m:val="noBar"/>
                            <m:ctrlPr>
                              <a:rPr lang="en-CA" sz="2400" b="0" i="1" smtClean="0">
                                <a:latin typeface="Cambria Math" panose="02040503050406030204" pitchFamily="18" charset="0"/>
                              </a:rPr>
                            </m:ctrlPr>
                          </m:fPr>
                          <m:num>
                            <m:eqArr>
                              <m:eqArrPr>
                                <m:ctrlPr>
                                  <a:rPr lang="en-CA" sz="2400" b="0" i="1" smtClean="0">
                                    <a:latin typeface="Cambria Math" panose="02040503050406030204" pitchFamily="18" charset="0"/>
                                  </a:rPr>
                                </m:ctrlPr>
                              </m:eqArrPr>
                              <m:e>
                                <m:r>
                                  <a:rPr lang="en-CA" sz="2400" b="0" i="1" smtClean="0">
                                    <a:latin typeface="Cambria Math" panose="02040503050406030204" pitchFamily="18" charset="0"/>
                                  </a:rPr>
                                  <m:t>1</m:t>
                                </m:r>
                              </m:e>
                              <m:e>
                                <m:r>
                                  <a:rPr lang="en-CA" sz="2400" b="0" i="1" smtClean="0">
                                    <a:latin typeface="Cambria Math" panose="02040503050406030204" pitchFamily="18" charset="0"/>
                                  </a:rPr>
                                  <m:t>1</m:t>
                                </m:r>
                              </m:e>
                            </m:eqArr>
                          </m:num>
                          <m:den>
                            <m:r>
                              <a:rPr lang="en-CA" sz="2400" b="0" i="1" smtClean="0">
                                <a:latin typeface="Cambria Math" panose="02040503050406030204" pitchFamily="18" charset="0"/>
                              </a:rPr>
                              <m:t>1</m:t>
                            </m:r>
                          </m:den>
                        </m:f>
                      </m:e>
                    </m:d>
                    <m:r>
                      <a:rPr lang="en-CA" sz="2400" b="0" i="0" smtClean="0">
                        <a:latin typeface="Cambria Math" panose="02040503050406030204" pitchFamily="18" charset="0"/>
                      </a:rPr>
                      <m:t>+4</m:t>
                    </m:r>
                    <m:d>
                      <m:dPr>
                        <m:ctrlPr>
                          <a:rPr lang="en-CA" sz="2400" b="0" i="1" smtClean="0">
                            <a:latin typeface="Cambria Math" panose="02040503050406030204" pitchFamily="18" charset="0"/>
                          </a:rPr>
                        </m:ctrlPr>
                      </m:dPr>
                      <m:e>
                        <m:f>
                          <m:fPr>
                            <m:type m:val="noBar"/>
                            <m:ctrlPr>
                              <a:rPr lang="en-CA" sz="2400" b="0" i="1" smtClean="0">
                                <a:latin typeface="Cambria Math" panose="02040503050406030204" pitchFamily="18" charset="0"/>
                              </a:rPr>
                            </m:ctrlPr>
                          </m:fPr>
                          <m:num>
                            <m:eqArr>
                              <m:eqArrPr>
                                <m:ctrlPr>
                                  <a:rPr lang="en-CA" sz="2400" b="0" i="1" smtClean="0">
                                    <a:latin typeface="Cambria Math" panose="02040503050406030204" pitchFamily="18" charset="0"/>
                                  </a:rPr>
                                </m:ctrlPr>
                              </m:eqArrPr>
                              <m:e>
                                <m:r>
                                  <a:rPr lang="en-CA" sz="2400" b="0" i="1" smtClean="0">
                                    <a:latin typeface="Cambria Math" panose="02040503050406030204" pitchFamily="18" charset="0"/>
                                  </a:rPr>
                                  <m:t>2</m:t>
                                </m:r>
                              </m:e>
                              <m:e>
                                <m:r>
                                  <a:rPr lang="en-CA" sz="2400" b="0" i="1" smtClean="0">
                                    <a:latin typeface="Cambria Math" panose="02040503050406030204" pitchFamily="18" charset="0"/>
                                  </a:rPr>
                                  <m:t>2</m:t>
                                </m:r>
                              </m:e>
                            </m:eqArr>
                          </m:num>
                          <m:den>
                            <m:r>
                              <a:rPr lang="en-CA" sz="2400" b="0" i="1" smtClean="0">
                                <a:latin typeface="Cambria Math" panose="02040503050406030204" pitchFamily="18" charset="0"/>
                              </a:rPr>
                              <m:t>1</m:t>
                            </m:r>
                          </m:den>
                        </m:f>
                      </m:e>
                    </m:d>
                  </m:oMath>
                </a14:m>
                <a:endParaRPr lang="en-CA" sz="2400" dirty="0">
                  <a:latin typeface="Times New Roman" panose="02020603050405020304" pitchFamily="18" charset="0"/>
                  <a:cs typeface="Times New Roman" panose="02020603050405020304" pitchFamily="18" charset="0"/>
                </a:endParaRPr>
              </a:p>
            </p:txBody>
          </p:sp>
        </mc:Choice>
        <mc:Fallback xmlns="">
          <p:sp>
            <p:nvSpPr>
              <p:cNvPr id="7" name="TextBox 6">
                <a:extLst>
                  <a:ext uri="{FF2B5EF4-FFF2-40B4-BE49-F238E27FC236}">
                    <a16:creationId xmlns:a16="http://schemas.microsoft.com/office/drawing/2014/main" id="{548BD7DD-C0C1-5F34-A194-E06E36F102E9}"/>
                  </a:ext>
                </a:extLst>
              </p:cNvPr>
              <p:cNvSpPr txBox="1">
                <a:spLocks noRot="1" noChangeAspect="1" noMove="1" noResize="1" noEditPoints="1" noAdjustHandles="1" noChangeArrowheads="1" noChangeShapeType="1" noTextEdit="1"/>
              </p:cNvSpPr>
              <p:nvPr/>
            </p:nvSpPr>
            <p:spPr>
              <a:xfrm>
                <a:off x="3823803" y="1336759"/>
                <a:ext cx="4544393" cy="673582"/>
              </a:xfrm>
              <a:prstGeom prst="rect">
                <a:avLst/>
              </a:prstGeom>
              <a:blipFill>
                <a:blip r:embed="rId3"/>
                <a:stretch>
                  <a:fillRect/>
                </a:stretch>
              </a:blipFill>
            </p:spPr>
            <p:txBody>
              <a:bodyPr/>
              <a:lstStyle/>
              <a:p>
                <a:r>
                  <a:rPr lang="en-IN">
                    <a:noFill/>
                  </a:rPr>
                  <a:t> </a:t>
                </a:r>
              </a:p>
            </p:txBody>
          </p:sp>
        </mc:Fallback>
      </mc:AlternateContent>
      <p:sp>
        <p:nvSpPr>
          <p:cNvPr id="5" name="Title 1">
            <a:extLst>
              <a:ext uri="{FF2B5EF4-FFF2-40B4-BE49-F238E27FC236}">
                <a16:creationId xmlns:a16="http://schemas.microsoft.com/office/drawing/2014/main" id="{FEB65CC0-6545-BE87-562A-6958833E8A4C}"/>
              </a:ext>
            </a:extLst>
          </p:cNvPr>
          <p:cNvSpPr txBox="1">
            <a:spLocks/>
          </p:cNvSpPr>
          <p:nvPr/>
        </p:nvSpPr>
        <p:spPr>
          <a:xfrm>
            <a:off x="-365" y="3663"/>
            <a:ext cx="12195906" cy="729641"/>
          </a:xfrm>
          <a:prstGeom prst="rect">
            <a:avLst/>
          </a:prstGeom>
          <a:solidFill>
            <a:srgbClr val="FFC000"/>
          </a:solidFill>
        </p:spPr>
        <p:txBody>
          <a:bodyPr vert="horz" lIns="91440" tIns="45720" rIns="91440" bIns="45720" rtlCol="0" anchor="ctr">
            <a:norm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a:latin typeface="Times New Roman"/>
                <a:cs typeface="Times New Roman"/>
              </a:rPr>
              <a:t>Numerical Example </a:t>
            </a:r>
            <a:endParaRPr lang="en-US" sz="3200">
              <a:latin typeface="Times New Roman"/>
              <a:cs typeface="Times New Roman"/>
            </a:endParaRPr>
          </a:p>
        </p:txBody>
      </p:sp>
      <p:sp>
        <p:nvSpPr>
          <p:cNvPr id="9" name="Slide Number Placeholder 3">
            <a:extLst>
              <a:ext uri="{FF2B5EF4-FFF2-40B4-BE49-F238E27FC236}">
                <a16:creationId xmlns:a16="http://schemas.microsoft.com/office/drawing/2014/main" id="{FE2D0C73-7D64-F75F-D4B0-D6876F60B341}"/>
              </a:ext>
            </a:extLst>
          </p:cNvPr>
          <p:cNvSpPr txBox="1">
            <a:spLocks/>
          </p:cNvSpPr>
          <p:nvPr/>
        </p:nvSpPr>
        <p:spPr>
          <a:xfrm>
            <a:off x="91831" y="6287967"/>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DEBF6B5-A8B6-5742-91AE-8DC29EBB8E42}" type="slidenum">
              <a:rPr lang="en-US" smtClean="0"/>
              <a:pPr/>
              <a:t>24</a:t>
            </a:fld>
            <a:endParaRPr lang="en-US"/>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37E656A5-D163-466A-E878-91FEF9B56B06}"/>
                  </a:ext>
                </a:extLst>
              </p:cNvPr>
              <p:cNvSpPr txBox="1"/>
              <p:nvPr/>
            </p:nvSpPr>
            <p:spPr>
              <a:xfrm>
                <a:off x="5689157" y="2213887"/>
                <a:ext cx="1375640" cy="1014893"/>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r>
                        <a:rPr lang="en-CA" sz="2400" b="0" i="0" smtClean="0">
                          <a:solidFill>
                            <a:schemeClr val="tx1"/>
                          </a:solidFill>
                          <a:latin typeface="Cambria Math" panose="02040503050406030204" pitchFamily="18" charset="0"/>
                        </a:rPr>
                        <m:t>=</m:t>
                      </m:r>
                      <m:d>
                        <m:dPr>
                          <m:ctrlPr>
                            <a:rPr lang="en-CA" sz="2400" i="1" smtClean="0">
                              <a:solidFill>
                                <a:schemeClr val="tx1"/>
                              </a:solidFill>
                              <a:latin typeface="Cambria Math" panose="02040503050406030204" pitchFamily="18" charset="0"/>
                            </a:rPr>
                          </m:ctrlPr>
                        </m:dPr>
                        <m:e>
                          <m:f>
                            <m:fPr>
                              <m:type m:val="noBar"/>
                              <m:ctrlPr>
                                <a:rPr lang="en-CA" sz="2400" i="1" smtClean="0">
                                  <a:solidFill>
                                    <a:schemeClr val="tx1"/>
                                  </a:solidFill>
                                  <a:latin typeface="Cambria Math" panose="02040503050406030204" pitchFamily="18" charset="0"/>
                                </a:rPr>
                              </m:ctrlPr>
                            </m:fPr>
                            <m:num>
                              <m:eqArr>
                                <m:eqArrPr>
                                  <m:ctrlPr>
                                    <a:rPr lang="en-CA" sz="2400" i="1" smtClean="0">
                                      <a:solidFill>
                                        <a:schemeClr val="tx1"/>
                                      </a:solidFill>
                                      <a:latin typeface="Cambria Math" panose="02040503050406030204" pitchFamily="18" charset="0"/>
                                    </a:rPr>
                                  </m:ctrlPr>
                                </m:eqArrPr>
                                <m:e>
                                  <m:r>
                                    <a:rPr lang="en-CA" sz="2400" b="0" i="1" smtClean="0">
                                      <a:solidFill>
                                        <a:schemeClr val="tx1"/>
                                      </a:solidFill>
                                      <a:latin typeface="Cambria Math" panose="02040503050406030204" pitchFamily="18" charset="0"/>
                                    </a:rPr>
                                    <m:t>1</m:t>
                                  </m:r>
                                </m:e>
                                <m:e>
                                  <m:r>
                                    <a:rPr lang="en-CA" sz="2400" b="0" i="1" smtClean="0">
                                      <a:solidFill>
                                        <a:schemeClr val="tx1"/>
                                      </a:solidFill>
                                      <a:latin typeface="Cambria Math" panose="02040503050406030204" pitchFamily="18" charset="0"/>
                                    </a:rPr>
                                    <m:t>1</m:t>
                                  </m:r>
                                </m:e>
                              </m:eqArr>
                            </m:num>
                            <m:den>
                              <m:r>
                                <a:rPr lang="en-CA" sz="2400" b="0" i="1" smtClean="0">
                                  <a:solidFill>
                                    <a:schemeClr val="tx1"/>
                                  </a:solidFill>
                                  <a:latin typeface="Cambria Math" panose="02040503050406030204" pitchFamily="18" charset="0"/>
                                </a:rPr>
                                <m:t>−3</m:t>
                              </m:r>
                            </m:den>
                          </m:f>
                        </m:e>
                      </m:d>
                    </m:oMath>
                  </m:oMathPara>
                </a14:m>
                <a:endParaRPr lang="en-CA" sz="24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3" name="TextBox 2">
                <a:extLst>
                  <a:ext uri="{FF2B5EF4-FFF2-40B4-BE49-F238E27FC236}">
                    <a16:creationId xmlns:a16="http://schemas.microsoft.com/office/drawing/2014/main" id="{37E656A5-D163-466A-E878-91FEF9B56B06}"/>
                  </a:ext>
                </a:extLst>
              </p:cNvPr>
              <p:cNvSpPr txBox="1">
                <a:spLocks noRot="1" noChangeAspect="1" noMove="1" noResize="1" noEditPoints="1" noAdjustHandles="1" noChangeArrowheads="1" noChangeShapeType="1" noTextEdit="1"/>
              </p:cNvSpPr>
              <p:nvPr/>
            </p:nvSpPr>
            <p:spPr>
              <a:xfrm>
                <a:off x="5689157" y="2213887"/>
                <a:ext cx="1375640" cy="1014893"/>
              </a:xfrm>
              <a:prstGeom prst="rect">
                <a:avLst/>
              </a:prstGeom>
              <a:blipFill>
                <a:blip r:embed="rId4"/>
                <a:stretch>
                  <a:fillRect/>
                </a:stretch>
              </a:blipFill>
            </p:spPr>
            <p:txBody>
              <a:bodyPr/>
              <a:lstStyle/>
              <a:p>
                <a:r>
                  <a:rPr lang="en-IN">
                    <a:noFill/>
                  </a:rPr>
                  <a:t> </a:t>
                </a:r>
              </a:p>
            </p:txBody>
          </p:sp>
        </mc:Fallback>
      </mc:AlternateContent>
    </p:spTree>
    <p:extLst>
      <p:ext uri="{BB962C8B-B14F-4D97-AF65-F5344CB8AC3E}">
        <p14:creationId xmlns:p14="http://schemas.microsoft.com/office/powerpoint/2010/main" val="16133816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C01CEA51-0FC5-CC7B-674A-4A07A123405A}"/>
                  </a:ext>
                </a:extLst>
              </p:cNvPr>
              <p:cNvSpPr txBox="1"/>
              <p:nvPr/>
            </p:nvSpPr>
            <p:spPr>
              <a:xfrm>
                <a:off x="503330" y="939942"/>
                <a:ext cx="10793026" cy="5017720"/>
              </a:xfrm>
              <a:prstGeom prst="rect">
                <a:avLst/>
              </a:prstGeom>
              <a:noFill/>
            </p:spPr>
            <p:txBody>
              <a:bodyPr wrap="square">
                <a:spAutoFit/>
              </a:bodyPr>
              <a:lstStyle/>
              <a:p>
                <a:pPr marL="342900" indent="-342900">
                  <a:buFont typeface="Wingdings" panose="05000000000000000000" pitchFamily="2" charset="2"/>
                  <a:buChar char="v"/>
                </a:pPr>
                <a:r>
                  <a:rPr lang="en-US" sz="2000" dirty="0">
                    <a:latin typeface="Times New Roman" panose="02020603050405020304" pitchFamily="18" charset="0"/>
                    <a:cs typeface="Times New Roman" panose="02020603050405020304" pitchFamily="18" charset="0"/>
                  </a:rPr>
                  <a:t>Mean Absolute Error (MAE): </a:t>
                </a:r>
              </a:p>
              <a:p>
                <a:pPr marL="342900" indent="-342900">
                  <a:buFont typeface="Wingdings" panose="05000000000000000000" pitchFamily="2" charset="2"/>
                  <a:buChar char="v"/>
                </a:pPr>
                <a:endParaRPr lang="en-US" sz="20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It determines the mean absolute difference between the actual and anticipated values.</a:t>
                </a:r>
                <a:br>
                  <a:rPr lang="en-US" sz="20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In nonlinear SVM, it indicates the average absolute error in the model's predictions.</a:t>
                </a:r>
              </a:p>
              <a:p>
                <a:pPr lvl="1"/>
                <a:endParaRPr lang="en-CA" sz="2000" dirty="0">
                  <a:latin typeface="Times New Roman" panose="02020603050405020304" pitchFamily="18" charset="0"/>
                  <a:cs typeface="Times New Roman" panose="02020603050405020304" pitchFamily="18" charset="0"/>
                </a:endParaRPr>
              </a:p>
              <a:p>
                <a:pPr lvl="1"/>
                <a:r>
                  <a:rPr lang="en-CA" sz="2000" dirty="0">
                    <a:latin typeface="Times New Roman" panose="02020603050405020304" pitchFamily="18" charset="0"/>
                    <a:cs typeface="Times New Roman" panose="02020603050405020304" pitchFamily="18" charset="0"/>
                  </a:rPr>
                  <a:t>Mean Absolute Error= (1/n) * </a:t>
                </a:r>
                <a14:m>
                  <m:oMath xmlns:m="http://schemas.openxmlformats.org/officeDocument/2006/math">
                    <m:nary>
                      <m:naryPr>
                        <m:chr m:val="∑"/>
                        <m:ctrlPr>
                          <a:rPr lang="en-CA" sz="2000" i="1" dirty="0" smtClean="0">
                            <a:latin typeface="Cambria Math" panose="02040503050406030204" pitchFamily="18" charset="0"/>
                          </a:rPr>
                        </m:ctrlPr>
                      </m:naryPr>
                      <m:sub>
                        <m:r>
                          <a:rPr lang="en-CA" sz="2000" i="1" dirty="0" smtClean="0">
                            <a:latin typeface="Cambria Math" panose="02040503050406030204" pitchFamily="18" charset="0"/>
                          </a:rPr>
                          <m:t>𝑖</m:t>
                        </m:r>
                        <m:r>
                          <a:rPr lang="en-CA" sz="2000" i="1" dirty="0" smtClean="0">
                            <a:latin typeface="Cambria Math" panose="02040503050406030204" pitchFamily="18" charset="0"/>
                          </a:rPr>
                          <m:t>=1</m:t>
                        </m:r>
                      </m:sub>
                      <m:sup>
                        <m:r>
                          <a:rPr lang="en-CA" sz="2000" i="1" dirty="0" smtClean="0">
                            <a:latin typeface="Cambria Math" panose="02040503050406030204" pitchFamily="18" charset="0"/>
                          </a:rPr>
                          <m:t>𝑛</m:t>
                        </m:r>
                      </m:sup>
                      <m:e>
                        <m:r>
                          <m:rPr>
                            <m:nor/>
                          </m:rPr>
                          <a:rPr lang="en-CA" sz="2000" dirty="0">
                            <a:latin typeface="Times New Roman" panose="02020603050405020304" pitchFamily="18" charset="0"/>
                            <a:cs typeface="Times New Roman" panose="02020603050405020304" pitchFamily="18" charset="0"/>
                          </a:rPr>
                          <m:t>|</m:t>
                        </m:r>
                        <m:sSub>
                          <m:sSubPr>
                            <m:ctrlPr>
                              <a:rPr lang="en-CA" sz="2000" i="1" dirty="0" smtClean="0">
                                <a:latin typeface="Cambria Math" panose="02040503050406030204" pitchFamily="18" charset="0"/>
                              </a:rPr>
                            </m:ctrlPr>
                          </m:sSubPr>
                          <m:e>
                            <m:r>
                              <a:rPr lang="en-CA" sz="2000" b="0" i="1" dirty="0" smtClean="0">
                                <a:latin typeface="Cambria Math" panose="02040503050406030204" pitchFamily="18" charset="0"/>
                              </a:rPr>
                              <m:t>𝐴</m:t>
                            </m:r>
                          </m:e>
                          <m:sub>
                            <m:r>
                              <a:rPr lang="en-CA" sz="2000" b="0" i="1" dirty="0" smtClean="0">
                                <a:latin typeface="Cambria Math" panose="02040503050406030204" pitchFamily="18" charset="0"/>
                              </a:rPr>
                              <m:t>𝑖</m:t>
                            </m:r>
                          </m:sub>
                        </m:sSub>
                        <m:r>
                          <m:rPr>
                            <m:nor/>
                          </m:rPr>
                          <a:rPr lang="en-CA" sz="2000" dirty="0">
                            <a:latin typeface="Times New Roman" panose="02020603050405020304" pitchFamily="18" charset="0"/>
                            <a:cs typeface="Times New Roman" panose="02020603050405020304" pitchFamily="18" charset="0"/>
                          </a:rPr>
                          <m:t> – </m:t>
                        </m:r>
                        <m:sSub>
                          <m:sSubPr>
                            <m:ctrlPr>
                              <a:rPr lang="en-CA" sz="2000" i="1" dirty="0" smtClean="0">
                                <a:latin typeface="Cambria Math" panose="02040503050406030204" pitchFamily="18" charset="0"/>
                              </a:rPr>
                            </m:ctrlPr>
                          </m:sSubPr>
                          <m:e>
                            <m:r>
                              <a:rPr lang="en-CA" sz="2000" b="0" i="1" dirty="0" smtClean="0">
                                <a:latin typeface="Cambria Math" panose="02040503050406030204" pitchFamily="18" charset="0"/>
                              </a:rPr>
                              <m:t>𝑃</m:t>
                            </m:r>
                          </m:e>
                          <m:sub>
                            <m:r>
                              <a:rPr lang="en-CA" sz="2000" b="0" i="1" dirty="0" smtClean="0">
                                <a:latin typeface="Cambria Math" panose="02040503050406030204" pitchFamily="18" charset="0"/>
                              </a:rPr>
                              <m:t>𝑖</m:t>
                            </m:r>
                          </m:sub>
                        </m:sSub>
                        <m:r>
                          <m:rPr>
                            <m:nor/>
                          </m:rPr>
                          <a:rPr lang="en-CA" sz="2000" dirty="0">
                            <a:latin typeface="Times New Roman" panose="02020603050405020304" pitchFamily="18" charset="0"/>
                            <a:cs typeface="Times New Roman" panose="02020603050405020304" pitchFamily="18" charset="0"/>
                          </a:rPr>
                          <m:t>|</m:t>
                        </m:r>
                      </m:e>
                    </m:nary>
                    <m:r>
                      <a:rPr lang="en-IN" sz="2000" b="0" i="1" dirty="0" smtClean="0">
                        <a:latin typeface="Cambria Math" panose="02040503050406030204" pitchFamily="18" charset="0"/>
                        <a:cs typeface="Times New Roman" panose="02020603050405020304" pitchFamily="18" charset="0"/>
                      </a:rPr>
                      <m:t> </m:t>
                    </m:r>
                  </m:oMath>
                </a14:m>
                <a:endParaRPr lang="en-CA" sz="2000" dirty="0">
                  <a:latin typeface="Times New Roman" panose="02020603050405020304" pitchFamily="18" charset="0"/>
                  <a:cs typeface="Times New Roman" panose="02020603050405020304" pitchFamily="18" charset="0"/>
                </a:endParaRPr>
              </a:p>
              <a:p>
                <a:pPr marL="1200150" lvl="2" indent="-285750">
                  <a:buFont typeface="Arial" panose="020B0604020202020204" pitchFamily="34" charset="0"/>
                  <a:buChar char="•"/>
                </a:pPr>
                <a:r>
                  <a:rPr lang="en-CA" sz="2000" dirty="0">
                    <a:latin typeface="Times New Roman" panose="02020603050405020304" pitchFamily="18" charset="0"/>
                    <a:cs typeface="Times New Roman" panose="02020603050405020304" pitchFamily="18" charset="0"/>
                  </a:rPr>
                  <a:t>Here, </a:t>
                </a:r>
                <a14:m>
                  <m:oMath xmlns:m="http://schemas.openxmlformats.org/officeDocument/2006/math">
                    <m:sSub>
                      <m:sSubPr>
                        <m:ctrlPr>
                          <a:rPr lang="en-CA" sz="2000" i="1" kern="1200" smtClean="0">
                            <a:solidFill>
                              <a:srgbClr val="000000"/>
                            </a:solidFill>
                            <a:effectLst/>
                            <a:latin typeface="Cambria Math" panose="02040503050406030204" pitchFamily="18" charset="0"/>
                          </a:rPr>
                        </m:ctrlPr>
                      </m:sSubPr>
                      <m:e>
                        <m:r>
                          <a:rPr lang="en-CA" sz="2000" b="0" i="1" kern="1200">
                            <a:solidFill>
                              <a:srgbClr val="000000"/>
                            </a:solidFill>
                            <a:effectLst/>
                            <a:latin typeface="Cambria Math" panose="02040503050406030204" pitchFamily="18" charset="0"/>
                          </a:rPr>
                          <m:t>𝐴</m:t>
                        </m:r>
                      </m:e>
                      <m:sub>
                        <m:r>
                          <a:rPr lang="en-CA" sz="2000" b="0" i="1" kern="1200">
                            <a:solidFill>
                              <a:srgbClr val="000000"/>
                            </a:solidFill>
                            <a:effectLst/>
                            <a:latin typeface="Cambria Math" panose="02040503050406030204" pitchFamily="18" charset="0"/>
                          </a:rPr>
                          <m:t>𝑖</m:t>
                        </m:r>
                      </m:sub>
                    </m:sSub>
                    <m:r>
                      <m:rPr>
                        <m:nor/>
                      </m:rPr>
                      <a:rPr lang="en-CA" sz="2000" i="1" kern="1200">
                        <a:solidFill>
                          <a:srgbClr val="000000"/>
                        </a:solidFill>
                        <a:effectLst/>
                        <a:latin typeface="Times New Roman" panose="02020603050405020304" pitchFamily="18" charset="0"/>
                        <a:cs typeface="Times New Roman" panose="02020603050405020304" pitchFamily="18" charset="0"/>
                      </a:rPr>
                      <m:t> </m:t>
                    </m:r>
                  </m:oMath>
                </a14:m>
                <a:r>
                  <a:rPr lang="en-CA" sz="2000" dirty="0">
                    <a:latin typeface="Times New Roman" panose="02020603050405020304" pitchFamily="18" charset="0"/>
                    <a:cs typeface="Times New Roman" panose="02020603050405020304" pitchFamily="18" charset="0"/>
                  </a:rPr>
                  <a:t>= Actual value, </a:t>
                </a:r>
                <a14:m>
                  <m:oMath xmlns:m="http://schemas.openxmlformats.org/officeDocument/2006/math">
                    <m:sSub>
                      <m:sSubPr>
                        <m:ctrlPr>
                          <a:rPr lang="en-CA" sz="2000" i="1">
                            <a:latin typeface="Cambria Math" panose="02040503050406030204" pitchFamily="18" charset="0"/>
                          </a:rPr>
                        </m:ctrlPr>
                      </m:sSubPr>
                      <m:e>
                        <m:r>
                          <a:rPr lang="en-CA" sz="2000" i="1">
                            <a:latin typeface="Cambria Math" panose="02040503050406030204" pitchFamily="18" charset="0"/>
                          </a:rPr>
                          <m:t>𝑃</m:t>
                        </m:r>
                      </m:e>
                      <m:sub>
                        <m:r>
                          <a:rPr lang="en-CA" sz="2000" i="1">
                            <a:latin typeface="Cambria Math" panose="02040503050406030204" pitchFamily="18" charset="0"/>
                          </a:rPr>
                          <m:t>𝑖</m:t>
                        </m:r>
                      </m:sub>
                    </m:sSub>
                  </m:oMath>
                </a14:m>
                <a:r>
                  <a:rPr lang="en-CA" sz="2000" dirty="0">
                    <a:latin typeface="Times New Roman" panose="02020603050405020304" pitchFamily="18" charset="0"/>
                    <a:cs typeface="Times New Roman" panose="02020603050405020304" pitchFamily="18" charset="0"/>
                  </a:rPr>
                  <a:t> = Prediction value.</a:t>
                </a:r>
                <a:r>
                  <a:rPr lang="en-US" sz="2000" dirty="0">
                    <a:latin typeface="Times New Roman" panose="02020603050405020304" pitchFamily="18" charset="0"/>
                    <a:cs typeface="Times New Roman" panose="02020603050405020304" pitchFamily="18" charset="0"/>
                  </a:rPr>
                  <a:t> </a:t>
                </a:r>
              </a:p>
              <a:p>
                <a:pPr marL="1200150" lvl="2"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MAE is the average sum of all absolute errors [10].</a:t>
                </a:r>
              </a:p>
              <a:p>
                <a:pPr marL="1200150" lvl="2"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Prediction error=Actual value</a:t>
                </a:r>
                <a:r>
                  <a:rPr lang="en-CA" sz="2000"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CA" sz="2000" i="1">
                            <a:latin typeface="Cambria Math" panose="02040503050406030204" pitchFamily="18" charset="0"/>
                          </a:rPr>
                        </m:ctrlPr>
                      </m:sSubPr>
                      <m:e>
                        <m:r>
                          <a:rPr lang="en-CA" sz="2000" i="1">
                            <a:latin typeface="Cambria Math" panose="02040503050406030204" pitchFamily="18" charset="0"/>
                          </a:rPr>
                          <m:t>𝐴</m:t>
                        </m:r>
                      </m:e>
                      <m:sub>
                        <m:r>
                          <a:rPr lang="en-CA" sz="2000" i="1">
                            <a:latin typeface="Cambria Math" panose="02040503050406030204" pitchFamily="18" charset="0"/>
                          </a:rPr>
                          <m:t>𝑖</m:t>
                        </m:r>
                      </m:sub>
                    </m:sSub>
                    <m:r>
                      <m:rPr>
                        <m:nor/>
                      </m:rPr>
                      <a:rPr lang="en-CA" sz="2000" i="1">
                        <a:latin typeface="Times New Roman" panose="02020603050405020304" pitchFamily="18" charset="0"/>
                        <a:cs typeface="Times New Roman" panose="02020603050405020304" pitchFamily="18" charset="0"/>
                      </a:rPr>
                      <m:t> </m:t>
                    </m:r>
                  </m:oMath>
                </a14:m>
                <a:r>
                  <a:rPr lang="en-US" sz="2000" dirty="0">
                    <a:latin typeface="Times New Roman" panose="02020603050405020304" pitchFamily="18" charset="0"/>
                    <a:cs typeface="Times New Roman" panose="02020603050405020304" pitchFamily="18" charset="0"/>
                  </a:rPr>
                  <a:t>-Predicted value </a:t>
                </a:r>
                <a14:m>
                  <m:oMath xmlns:m="http://schemas.openxmlformats.org/officeDocument/2006/math">
                    <m:sSub>
                      <m:sSubPr>
                        <m:ctrlPr>
                          <a:rPr lang="en-CA" sz="2000" i="1">
                            <a:latin typeface="Cambria Math" panose="02040503050406030204" pitchFamily="18" charset="0"/>
                          </a:rPr>
                        </m:ctrlPr>
                      </m:sSubPr>
                      <m:e>
                        <m:r>
                          <a:rPr lang="en-CA" sz="2000" i="1">
                            <a:latin typeface="Cambria Math" panose="02040503050406030204" pitchFamily="18" charset="0"/>
                          </a:rPr>
                          <m:t>𝑃</m:t>
                        </m:r>
                      </m:e>
                      <m:sub>
                        <m:r>
                          <a:rPr lang="en-CA" sz="2000" i="1">
                            <a:latin typeface="Cambria Math" panose="02040503050406030204" pitchFamily="18" charset="0"/>
                          </a:rPr>
                          <m:t>𝑖</m:t>
                        </m:r>
                      </m:sub>
                    </m:sSub>
                  </m:oMath>
                </a14:m>
                <a:endParaRPr lang="en-CA" sz="2000" dirty="0">
                  <a:latin typeface="Times New Roman" panose="02020603050405020304" pitchFamily="18" charset="0"/>
                  <a:cs typeface="Times New Roman" panose="02020603050405020304" pitchFamily="18" charset="0"/>
                </a:endParaRPr>
              </a:p>
              <a:p>
                <a:pPr marL="1200150" lvl="2"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Absolute error=|Prediction error(</a:t>
                </a:r>
                <a14:m>
                  <m:oMath xmlns:m="http://schemas.openxmlformats.org/officeDocument/2006/math">
                    <m:sSub>
                      <m:sSubPr>
                        <m:ctrlPr>
                          <a:rPr lang="en-CA" sz="2000" i="1">
                            <a:latin typeface="Cambria Math" panose="02040503050406030204" pitchFamily="18" charset="0"/>
                          </a:rPr>
                        </m:ctrlPr>
                      </m:sSubPr>
                      <m:e>
                        <m:r>
                          <a:rPr lang="en-CA" sz="2000" i="1">
                            <a:latin typeface="Cambria Math" panose="02040503050406030204" pitchFamily="18" charset="0"/>
                          </a:rPr>
                          <m:t>𝑃</m:t>
                        </m:r>
                      </m:e>
                      <m:sub>
                        <m:r>
                          <a:rPr lang="en-CA" sz="2000" i="1">
                            <a:latin typeface="Cambria Math" panose="02040503050406030204" pitchFamily="18" charset="0"/>
                          </a:rPr>
                          <m:t>𝑖</m:t>
                        </m:r>
                      </m:sub>
                    </m:sSub>
                  </m:oMath>
                </a14:m>
                <a:r>
                  <a:rPr lang="en-US" sz="2000" dirty="0">
                    <a:latin typeface="Times New Roman" panose="02020603050405020304" pitchFamily="18" charset="0"/>
                    <a:cs typeface="Times New Roman" panose="02020603050405020304" pitchFamily="18" charset="0"/>
                  </a:rPr>
                  <a:t>)|</a:t>
                </a:r>
                <a:endParaRPr lang="en-CA"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pPr marL="283464" indent="-283464" algn="l" rtl="0" eaLnBrk="1" latinLnBrk="0" hangingPunct="1">
                  <a:spcBef>
                    <a:spcPts val="0"/>
                  </a:spcBef>
                  <a:spcAft>
                    <a:spcPts val="0"/>
                  </a:spcAft>
                  <a:buClrTx/>
                  <a:buSzPts val="1800"/>
                  <a:buFont typeface="Wingdings" panose="05000000000000000000" pitchFamily="2" charset="2"/>
                  <a:buChar char="v"/>
                </a:pPr>
                <a:r>
                  <a:rPr lang="en-US" sz="2000" kern="1200" dirty="0">
                    <a:solidFill>
                      <a:srgbClr val="000000"/>
                    </a:solidFill>
                    <a:effectLst/>
                    <a:latin typeface="Times New Roman" panose="02020603050405020304" pitchFamily="18" charset="0"/>
                    <a:cs typeface="Times New Roman" panose="02020603050405020304" pitchFamily="18" charset="0"/>
                  </a:rPr>
                  <a:t>Mean Squared Error (MSE): </a:t>
                </a:r>
                <a:endParaRPr lang="en-US" sz="2000" dirty="0">
                  <a:solidFill>
                    <a:srgbClr val="000000"/>
                  </a:solidFill>
                  <a:latin typeface="Times New Roman" panose="02020603050405020304" pitchFamily="18" charset="0"/>
                  <a:cs typeface="Times New Roman" panose="02020603050405020304" pitchFamily="18" charset="0"/>
                </a:endParaRPr>
              </a:p>
              <a:p>
                <a:pPr algn="l" rtl="0" eaLnBrk="1" latinLnBrk="0" hangingPunct="1">
                  <a:spcBef>
                    <a:spcPts val="0"/>
                  </a:spcBef>
                  <a:spcAft>
                    <a:spcPts val="0"/>
                  </a:spcAft>
                  <a:buClrTx/>
                  <a:buSzPts val="1800"/>
                </a:pPr>
                <a:endParaRPr lang="en-US" sz="2000" kern="1200" dirty="0">
                  <a:solidFill>
                    <a:srgbClr val="000000"/>
                  </a:solidFill>
                  <a:effectLst/>
                  <a:latin typeface="Times New Roman" panose="02020603050405020304" pitchFamily="18" charset="0"/>
                  <a:cs typeface="Times New Roman" panose="02020603050405020304" pitchFamily="18" charset="0"/>
                </a:endParaRPr>
              </a:p>
              <a:p>
                <a:pPr algn="l" rtl="0" eaLnBrk="1" latinLnBrk="0" hangingPunct="1">
                  <a:spcBef>
                    <a:spcPts val="0"/>
                  </a:spcBef>
                  <a:spcAft>
                    <a:spcPts val="0"/>
                  </a:spcAft>
                  <a:buClrTx/>
                  <a:buSzPts val="1800"/>
                </a:pPr>
                <a:endParaRPr lang="en-US" sz="2000" kern="1200" dirty="0">
                  <a:solidFill>
                    <a:srgbClr val="000000"/>
                  </a:solidFill>
                  <a:effectLst/>
                  <a:latin typeface="Times New Roman" panose="02020603050405020304" pitchFamily="18" charset="0"/>
                  <a:cs typeface="Times New Roman" panose="02020603050405020304" pitchFamily="18" charset="0"/>
                </a:endParaRPr>
              </a:p>
              <a:p>
                <a:pPr marL="285750" indent="-285750" algn="l" rtl="0" eaLnBrk="1" latinLnBrk="0" hangingPunct="1">
                  <a:spcBef>
                    <a:spcPts val="0"/>
                  </a:spcBef>
                  <a:spcAft>
                    <a:spcPts val="0"/>
                  </a:spcAft>
                  <a:buClrTx/>
                  <a:buSzPts val="1800"/>
                  <a:buFont typeface="Arial" panose="020B0604020202020204" pitchFamily="34" charset="0"/>
                  <a:buChar char="•"/>
                </a:pPr>
                <a:r>
                  <a:rPr lang="en-US" sz="2000" kern="1200" dirty="0">
                    <a:solidFill>
                      <a:srgbClr val="000000"/>
                    </a:solidFill>
                    <a:effectLst/>
                    <a:latin typeface="Times New Roman" panose="02020603050405020304" pitchFamily="18" charset="0"/>
                    <a:cs typeface="Times New Roman" panose="02020603050405020304" pitchFamily="18" charset="0"/>
                  </a:rPr>
                  <a:t>MSE measures the average squared difference between the actual and predicted values. </a:t>
                </a:r>
              </a:p>
              <a:p>
                <a:pPr marL="285750" indent="-285750" algn="l" rtl="0" eaLnBrk="1" latinLnBrk="0" hangingPunct="1">
                  <a:spcBef>
                    <a:spcPts val="0"/>
                  </a:spcBef>
                  <a:spcAft>
                    <a:spcPts val="0"/>
                  </a:spcAft>
                  <a:buClrTx/>
                  <a:buSzPts val="1800"/>
                  <a:buFont typeface="Arial" panose="020B0604020202020204" pitchFamily="34" charset="0"/>
                  <a:buChar char="•"/>
                </a:pPr>
                <a:r>
                  <a:rPr lang="en-US" sz="2000" kern="1200" dirty="0">
                    <a:solidFill>
                      <a:srgbClr val="000000"/>
                    </a:solidFill>
                    <a:effectLst/>
                    <a:latin typeface="Times New Roman" panose="02020603050405020304" pitchFamily="18" charset="0"/>
                    <a:cs typeface="Times New Roman" panose="02020603050405020304" pitchFamily="18" charset="0"/>
                  </a:rPr>
                  <a:t>It measures the average squared error of the SVM's predictions in the context of the SVM. </a:t>
                </a:r>
                <a:endParaRPr lang="en-CA" sz="2000" dirty="0">
                  <a:effectLst/>
                  <a:latin typeface="Times New Roman" panose="02020603050405020304" pitchFamily="18" charset="0"/>
                  <a:cs typeface="Times New Roman" panose="02020603050405020304" pitchFamily="18" charset="0"/>
                </a:endParaRPr>
              </a:p>
            </p:txBody>
          </p:sp>
        </mc:Choice>
        <mc:Fallback xmlns="">
          <p:sp>
            <p:nvSpPr>
              <p:cNvPr id="13" name="TextBox 12">
                <a:extLst>
                  <a:ext uri="{FF2B5EF4-FFF2-40B4-BE49-F238E27FC236}">
                    <a16:creationId xmlns:a16="http://schemas.microsoft.com/office/drawing/2014/main" id="{C01CEA51-0FC5-CC7B-674A-4A07A123405A}"/>
                  </a:ext>
                </a:extLst>
              </p:cNvPr>
              <p:cNvSpPr txBox="1">
                <a:spLocks noRot="1" noChangeAspect="1" noMove="1" noResize="1" noEditPoints="1" noAdjustHandles="1" noChangeArrowheads="1" noChangeShapeType="1" noTextEdit="1"/>
              </p:cNvSpPr>
              <p:nvPr/>
            </p:nvSpPr>
            <p:spPr>
              <a:xfrm>
                <a:off x="503330" y="939942"/>
                <a:ext cx="10793026" cy="5017720"/>
              </a:xfrm>
              <a:prstGeom prst="rect">
                <a:avLst/>
              </a:prstGeom>
              <a:blipFill>
                <a:blip r:embed="rId2"/>
                <a:stretch>
                  <a:fillRect l="-508" t="-608" b="-1215"/>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07D62EF3-5B93-58A7-F6BC-6EBB25BB31E8}"/>
                  </a:ext>
                </a:extLst>
              </p:cNvPr>
              <p:cNvSpPr txBox="1"/>
              <p:nvPr/>
            </p:nvSpPr>
            <p:spPr>
              <a:xfrm>
                <a:off x="4591437" y="4644327"/>
                <a:ext cx="2616812" cy="577979"/>
              </a:xfrm>
              <a:prstGeom prst="rect">
                <a:avLst/>
              </a:prstGeom>
              <a:noFill/>
            </p:spPr>
            <p:txBody>
              <a:bodyPr wrap="square">
                <a:spAutoFit/>
              </a:bodyPr>
              <a:lstStyle/>
              <a:p>
                <a:pPr algn="ctr"/>
                <a:r>
                  <a:rPr lang="en-CA" sz="2000" dirty="0">
                    <a:latin typeface="Times New Roman" panose="02020603050405020304" pitchFamily="18" charset="0"/>
                    <a:cs typeface="Times New Roman" panose="02020603050405020304" pitchFamily="18" charset="0"/>
                  </a:rPr>
                  <a:t>MSE  =	 </a:t>
                </a:r>
                <a14:m>
                  <m:oMath xmlns:m="http://schemas.openxmlformats.org/officeDocument/2006/math">
                    <m:f>
                      <m:fPr>
                        <m:ctrlPr>
                          <a:rPr lang="en-CA" sz="2000" i="1" dirty="0" smtClean="0">
                            <a:latin typeface="Cambria Math" panose="02040503050406030204" pitchFamily="18" charset="0"/>
                          </a:rPr>
                        </m:ctrlPr>
                      </m:fPr>
                      <m:num>
                        <m:nary>
                          <m:naryPr>
                            <m:chr m:val="∑"/>
                            <m:ctrlPr>
                              <a:rPr lang="en-CA" sz="2000" i="1" dirty="0">
                                <a:latin typeface="Cambria Math" panose="02040503050406030204" pitchFamily="18" charset="0"/>
                              </a:rPr>
                            </m:ctrlPr>
                          </m:naryPr>
                          <m:sub>
                            <m:r>
                              <a:rPr lang="en-CA" sz="2000" i="1" dirty="0">
                                <a:latin typeface="Cambria Math" panose="02040503050406030204" pitchFamily="18" charset="0"/>
                              </a:rPr>
                              <m:t>𝑖</m:t>
                            </m:r>
                            <m:r>
                              <a:rPr lang="en-CA" sz="2000" i="1" dirty="0">
                                <a:latin typeface="Cambria Math" panose="02040503050406030204" pitchFamily="18" charset="0"/>
                              </a:rPr>
                              <m:t>=1</m:t>
                            </m:r>
                          </m:sub>
                          <m:sup>
                            <m:r>
                              <a:rPr lang="en-CA" sz="2000" i="1" dirty="0">
                                <a:latin typeface="Cambria Math" panose="02040503050406030204" pitchFamily="18" charset="0"/>
                              </a:rPr>
                              <m:t>𝑛</m:t>
                            </m:r>
                          </m:sup>
                          <m:e>
                            <m:sSup>
                              <m:sSupPr>
                                <m:ctrlPr>
                                  <a:rPr lang="en-CA" sz="2000" i="1" dirty="0">
                                    <a:latin typeface="Cambria Math" panose="02040503050406030204" pitchFamily="18" charset="0"/>
                                  </a:rPr>
                                </m:ctrlPr>
                              </m:sSupPr>
                              <m:e>
                                <m:sSub>
                                  <m:sSubPr>
                                    <m:ctrlPr>
                                      <a:rPr lang="en-CA" sz="2000" i="1" dirty="0">
                                        <a:latin typeface="Cambria Math" panose="02040503050406030204" pitchFamily="18" charset="0"/>
                                      </a:rPr>
                                    </m:ctrlPr>
                                  </m:sSubPr>
                                  <m:e>
                                    <m:r>
                                      <a:rPr lang="en-CA" sz="2000" i="1" dirty="0">
                                        <a:latin typeface="Cambria Math" panose="02040503050406030204" pitchFamily="18" charset="0"/>
                                      </a:rPr>
                                      <m:t>(</m:t>
                                    </m:r>
                                    <m:r>
                                      <a:rPr lang="en-CA" sz="2000" i="1" dirty="0">
                                        <a:latin typeface="Cambria Math" panose="02040503050406030204" pitchFamily="18" charset="0"/>
                                      </a:rPr>
                                      <m:t>𝐴</m:t>
                                    </m:r>
                                  </m:e>
                                  <m:sub>
                                    <m:r>
                                      <a:rPr lang="en-CA" sz="2000" i="1" dirty="0">
                                        <a:latin typeface="Cambria Math" panose="02040503050406030204" pitchFamily="18" charset="0"/>
                                      </a:rPr>
                                      <m:t>𝑖</m:t>
                                    </m:r>
                                  </m:sub>
                                </m:sSub>
                                <m:r>
                                  <m:rPr>
                                    <m:nor/>
                                  </m:rPr>
                                  <a:rPr lang="en-CA" sz="2000" dirty="0">
                                    <a:latin typeface="Times New Roman" panose="02020603050405020304" pitchFamily="18" charset="0"/>
                                    <a:cs typeface="Times New Roman" panose="02020603050405020304" pitchFamily="18" charset="0"/>
                                  </a:rPr>
                                  <m:t> – </m:t>
                                </m:r>
                                <m:sSub>
                                  <m:sSubPr>
                                    <m:ctrlPr>
                                      <a:rPr lang="en-CA" sz="2000" i="1" dirty="0">
                                        <a:latin typeface="Cambria Math" panose="02040503050406030204" pitchFamily="18" charset="0"/>
                                      </a:rPr>
                                    </m:ctrlPr>
                                  </m:sSubPr>
                                  <m:e>
                                    <m:r>
                                      <a:rPr lang="en-CA" sz="2000" i="1" dirty="0">
                                        <a:latin typeface="Cambria Math" panose="02040503050406030204" pitchFamily="18" charset="0"/>
                                      </a:rPr>
                                      <m:t>𝑃</m:t>
                                    </m:r>
                                  </m:e>
                                  <m:sub>
                                    <m:r>
                                      <a:rPr lang="en-CA" sz="2000" i="1" dirty="0">
                                        <a:latin typeface="Cambria Math" panose="02040503050406030204" pitchFamily="18" charset="0"/>
                                      </a:rPr>
                                      <m:t>𝑖</m:t>
                                    </m:r>
                                  </m:sub>
                                </m:sSub>
                                <m:r>
                                  <a:rPr lang="en-CA" sz="2000" i="1" dirty="0">
                                    <a:latin typeface="Cambria Math" panose="02040503050406030204" pitchFamily="18" charset="0"/>
                                  </a:rPr>
                                  <m:t>)</m:t>
                                </m:r>
                              </m:e>
                              <m:sup>
                                <m:r>
                                  <a:rPr lang="en-CA" sz="2000" i="1" dirty="0">
                                    <a:latin typeface="Cambria Math" panose="02040503050406030204" pitchFamily="18" charset="0"/>
                                  </a:rPr>
                                  <m:t>2</m:t>
                                </m:r>
                              </m:sup>
                            </m:sSup>
                          </m:e>
                        </m:nary>
                      </m:num>
                      <m:den>
                        <m:r>
                          <a:rPr lang="en-CA" sz="2000" b="0" i="1" dirty="0" smtClean="0">
                            <a:latin typeface="Cambria Math" panose="02040503050406030204" pitchFamily="18" charset="0"/>
                          </a:rPr>
                          <m:t>𝑛</m:t>
                        </m:r>
                      </m:den>
                    </m:f>
                  </m:oMath>
                </a14:m>
                <a:endParaRPr lang="en-CA" sz="2000" dirty="0">
                  <a:latin typeface="Times New Roman" panose="02020603050405020304" pitchFamily="18" charset="0"/>
                  <a:cs typeface="Times New Roman" panose="02020603050405020304" pitchFamily="18" charset="0"/>
                </a:endParaRPr>
              </a:p>
            </p:txBody>
          </p:sp>
        </mc:Choice>
        <mc:Fallback xmlns="">
          <p:sp>
            <p:nvSpPr>
              <p:cNvPr id="15" name="TextBox 14">
                <a:extLst>
                  <a:ext uri="{FF2B5EF4-FFF2-40B4-BE49-F238E27FC236}">
                    <a16:creationId xmlns:a16="http://schemas.microsoft.com/office/drawing/2014/main" id="{07D62EF3-5B93-58A7-F6BC-6EBB25BB31E8}"/>
                  </a:ext>
                </a:extLst>
              </p:cNvPr>
              <p:cNvSpPr txBox="1">
                <a:spLocks noRot="1" noChangeAspect="1" noMove="1" noResize="1" noEditPoints="1" noAdjustHandles="1" noChangeArrowheads="1" noChangeShapeType="1" noTextEdit="1"/>
              </p:cNvSpPr>
              <p:nvPr/>
            </p:nvSpPr>
            <p:spPr>
              <a:xfrm>
                <a:off x="4591437" y="4644327"/>
                <a:ext cx="2616812" cy="577979"/>
              </a:xfrm>
              <a:prstGeom prst="rect">
                <a:avLst/>
              </a:prstGeom>
              <a:blipFill>
                <a:blip r:embed="rId3"/>
                <a:stretch>
                  <a:fillRect b="-6316"/>
                </a:stretch>
              </a:blipFill>
            </p:spPr>
            <p:txBody>
              <a:bodyPr/>
              <a:lstStyle/>
              <a:p>
                <a:r>
                  <a:rPr lang="en-IN">
                    <a:noFill/>
                  </a:rPr>
                  <a:t> </a:t>
                </a:r>
              </a:p>
            </p:txBody>
          </p:sp>
        </mc:Fallback>
      </mc:AlternateContent>
      <p:sp>
        <p:nvSpPr>
          <p:cNvPr id="3" name="Title 1">
            <a:extLst>
              <a:ext uri="{FF2B5EF4-FFF2-40B4-BE49-F238E27FC236}">
                <a16:creationId xmlns:a16="http://schemas.microsoft.com/office/drawing/2014/main" id="{4A7E3C8C-7E82-067E-139F-E68DBF468B8A}"/>
              </a:ext>
            </a:extLst>
          </p:cNvPr>
          <p:cNvSpPr txBox="1">
            <a:spLocks/>
          </p:cNvSpPr>
          <p:nvPr/>
        </p:nvSpPr>
        <p:spPr>
          <a:xfrm>
            <a:off x="-365" y="3663"/>
            <a:ext cx="12195906" cy="729641"/>
          </a:xfrm>
          <a:prstGeom prst="rect">
            <a:avLst/>
          </a:prstGeom>
          <a:solidFill>
            <a:srgbClr val="FFC000"/>
          </a:solidFill>
        </p:spPr>
        <p:txBody>
          <a:bodyPr vert="horz" lIns="91440" tIns="45720" rIns="91440" bIns="45720" rtlCol="0" anchor="ctr">
            <a:norm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a:latin typeface="Times New Roman"/>
                <a:cs typeface="Times New Roman"/>
              </a:rPr>
              <a:t>Evaluation Metrics</a:t>
            </a:r>
          </a:p>
        </p:txBody>
      </p:sp>
      <p:sp>
        <p:nvSpPr>
          <p:cNvPr id="5" name="Slide Number Placeholder 3">
            <a:extLst>
              <a:ext uri="{FF2B5EF4-FFF2-40B4-BE49-F238E27FC236}">
                <a16:creationId xmlns:a16="http://schemas.microsoft.com/office/drawing/2014/main" id="{AE095204-67DD-48AE-97B5-8B21F88B5101}"/>
              </a:ext>
            </a:extLst>
          </p:cNvPr>
          <p:cNvSpPr txBox="1">
            <a:spLocks/>
          </p:cNvSpPr>
          <p:nvPr/>
        </p:nvSpPr>
        <p:spPr>
          <a:xfrm>
            <a:off x="91831" y="6287967"/>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DEBF6B5-A8B6-5742-91AE-8DC29EBB8E42}" type="slidenum">
              <a:rPr lang="en-US" smtClean="0"/>
              <a:pPr/>
              <a:t>25</a:t>
            </a:fld>
            <a:endParaRPr lang="en-US"/>
          </a:p>
        </p:txBody>
      </p:sp>
    </p:spTree>
    <p:extLst>
      <p:ext uri="{BB962C8B-B14F-4D97-AF65-F5344CB8AC3E}">
        <p14:creationId xmlns:p14="http://schemas.microsoft.com/office/powerpoint/2010/main" val="12760935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370D5BC-9008-0474-9687-C08B26DAE783}"/>
              </a:ext>
            </a:extLst>
          </p:cNvPr>
          <p:cNvSpPr txBox="1"/>
          <p:nvPr/>
        </p:nvSpPr>
        <p:spPr>
          <a:xfrm>
            <a:off x="760273" y="1128968"/>
            <a:ext cx="10671454" cy="4493538"/>
          </a:xfrm>
          <a:prstGeom prst="rect">
            <a:avLst/>
          </a:prstGeom>
          <a:noFill/>
        </p:spPr>
        <p:txBody>
          <a:bodyPr wrap="square">
            <a:spAutoFit/>
          </a:bodyPr>
          <a:lstStyle/>
          <a:p>
            <a:pPr marL="283464" indent="-283464" algn="l" rtl="0" eaLnBrk="1" latinLnBrk="0" hangingPunct="1">
              <a:spcBef>
                <a:spcPts val="0"/>
              </a:spcBef>
              <a:spcAft>
                <a:spcPts val="0"/>
              </a:spcAft>
              <a:buClrTx/>
              <a:buSzPts val="1800"/>
              <a:buFont typeface="Wingdings" panose="05000000000000000000" pitchFamily="2" charset="2"/>
              <a:buChar char="v"/>
            </a:pPr>
            <a:r>
              <a:rPr lang="en-US" sz="2200" kern="1200" dirty="0">
                <a:solidFill>
                  <a:srgbClr val="000000"/>
                </a:solidFill>
                <a:effectLst/>
                <a:latin typeface="Times New Roman" panose="02020603050405020304" pitchFamily="18" charset="0"/>
                <a:cs typeface="Times New Roman" panose="02020603050405020304" pitchFamily="18" charset="0"/>
              </a:rPr>
              <a:t>Root Mean Squared Error (RMSE):</a:t>
            </a:r>
            <a:br>
              <a:rPr lang="en-US" sz="2200" kern="1200" dirty="0">
                <a:solidFill>
                  <a:srgbClr val="000000"/>
                </a:solidFill>
                <a:effectLst/>
                <a:latin typeface="Times New Roman" panose="02020603050405020304" pitchFamily="18" charset="0"/>
                <a:cs typeface="Times New Roman" panose="02020603050405020304" pitchFamily="18" charset="0"/>
              </a:rPr>
            </a:br>
            <a:r>
              <a:rPr lang="en-US" sz="2200" kern="1200" dirty="0">
                <a:solidFill>
                  <a:srgbClr val="000000"/>
                </a:solidFill>
                <a:effectLst/>
                <a:latin typeface="Times New Roman" panose="02020603050405020304" pitchFamily="18" charset="0"/>
                <a:cs typeface="Times New Roman" panose="02020603050405020304" pitchFamily="18" charset="0"/>
              </a:rPr>
              <a:t>	</a:t>
            </a:r>
            <a:endParaRPr lang="en-CA" sz="2200" dirty="0">
              <a:effectLst/>
              <a:latin typeface="Times New Roman" panose="02020603050405020304" pitchFamily="18" charset="0"/>
              <a:cs typeface="Times New Roman" panose="02020603050405020304" pitchFamily="18" charset="0"/>
            </a:endParaRPr>
          </a:p>
          <a:p>
            <a:pPr marL="285750" indent="-285750" algn="l" rtl="0" eaLnBrk="1" latinLnBrk="0" hangingPunct="1">
              <a:spcBef>
                <a:spcPts val="0"/>
              </a:spcBef>
              <a:spcAft>
                <a:spcPts val="0"/>
              </a:spcAft>
              <a:buFont typeface="Arial" panose="020B0604020202020204" pitchFamily="34" charset="0"/>
              <a:buChar char="•"/>
            </a:pPr>
            <a:r>
              <a:rPr lang="en-US" sz="2200" kern="1200" dirty="0">
                <a:solidFill>
                  <a:srgbClr val="000000"/>
                </a:solidFill>
                <a:effectLst/>
                <a:latin typeface="Times New Roman" panose="02020603050405020304" pitchFamily="18" charset="0"/>
                <a:cs typeface="Times New Roman" panose="02020603050405020304" pitchFamily="18" charset="0"/>
              </a:rPr>
              <a:t>RMSE is the square root of the MSE. </a:t>
            </a:r>
            <a:endParaRPr lang="en-CA" sz="2200" dirty="0">
              <a:effectLst/>
              <a:latin typeface="Times New Roman" panose="02020603050405020304" pitchFamily="18" charset="0"/>
              <a:cs typeface="Times New Roman" panose="02020603050405020304" pitchFamily="18" charset="0"/>
            </a:endParaRPr>
          </a:p>
          <a:p>
            <a:pPr marL="285750" indent="-285750" algn="l" rtl="0" eaLnBrk="1" latinLnBrk="0" hangingPunct="1">
              <a:spcBef>
                <a:spcPts val="0"/>
              </a:spcBef>
              <a:spcAft>
                <a:spcPts val="0"/>
              </a:spcAft>
              <a:buFont typeface="Arial" panose="020B0604020202020204" pitchFamily="34" charset="0"/>
              <a:buChar char="•"/>
            </a:pPr>
            <a:r>
              <a:rPr lang="en-US" sz="2200" kern="1200" dirty="0">
                <a:solidFill>
                  <a:srgbClr val="000000"/>
                </a:solidFill>
                <a:effectLst/>
                <a:latin typeface="Times New Roman" panose="02020603050405020304" pitchFamily="18" charset="0"/>
                <a:cs typeface="Times New Roman" panose="02020603050405020304" pitchFamily="18" charset="0"/>
              </a:rPr>
              <a:t>It measures the average squared error of the SVM's predictions in the context of the SVM. </a:t>
            </a:r>
          </a:p>
          <a:p>
            <a:pPr marL="285750" indent="-285750" algn="l" rtl="0" eaLnBrk="1" latinLnBrk="0" hangingPunct="1">
              <a:spcBef>
                <a:spcPts val="0"/>
              </a:spcBef>
              <a:spcAft>
                <a:spcPts val="0"/>
              </a:spcAft>
              <a:buFont typeface="Arial" panose="020B0604020202020204" pitchFamily="34" charset="0"/>
              <a:buChar char="•"/>
            </a:pPr>
            <a:endParaRPr lang="en-US" sz="2200" dirty="0">
              <a:solidFill>
                <a:srgbClr val="000000"/>
              </a:solidFill>
              <a:latin typeface="Times New Roman" panose="02020603050405020304" pitchFamily="18" charset="0"/>
              <a:cs typeface="Times New Roman" panose="02020603050405020304" pitchFamily="18" charset="0"/>
            </a:endParaRPr>
          </a:p>
          <a:p>
            <a:pPr marL="285750" indent="-285750" algn="l" rtl="0" eaLnBrk="1" latinLnBrk="0" hangingPunct="1">
              <a:spcBef>
                <a:spcPts val="0"/>
              </a:spcBef>
              <a:spcAft>
                <a:spcPts val="0"/>
              </a:spcAft>
              <a:buFont typeface="Arial" panose="020B0604020202020204" pitchFamily="34" charset="0"/>
              <a:buChar char="•"/>
            </a:pPr>
            <a:endParaRPr lang="en-US" sz="2200" dirty="0">
              <a:solidFill>
                <a:srgbClr val="000000"/>
              </a:solidFill>
              <a:effectLst/>
              <a:latin typeface="Times New Roman" panose="02020603050405020304" pitchFamily="18" charset="0"/>
              <a:cs typeface="Times New Roman" panose="02020603050405020304" pitchFamily="18" charset="0"/>
            </a:endParaRPr>
          </a:p>
          <a:p>
            <a:pPr marL="285750" indent="-285750" algn="l" rtl="0" eaLnBrk="1" latinLnBrk="0" hangingPunct="1">
              <a:spcBef>
                <a:spcPts val="0"/>
              </a:spcBef>
              <a:spcAft>
                <a:spcPts val="0"/>
              </a:spcAft>
              <a:buFont typeface="Arial" panose="020B0604020202020204" pitchFamily="34" charset="0"/>
              <a:buChar char="•"/>
            </a:pPr>
            <a:endParaRPr lang="en-US" sz="2200" dirty="0">
              <a:solidFill>
                <a:srgbClr val="000000"/>
              </a:solidFill>
              <a:latin typeface="Times New Roman" panose="02020603050405020304" pitchFamily="18" charset="0"/>
              <a:cs typeface="Times New Roman" panose="02020603050405020304" pitchFamily="18" charset="0"/>
            </a:endParaRPr>
          </a:p>
          <a:p>
            <a:pPr marL="285750" indent="-285750" algn="l" rtl="0" eaLnBrk="1" latinLnBrk="0" hangingPunct="1">
              <a:spcBef>
                <a:spcPts val="0"/>
              </a:spcBef>
              <a:spcAft>
                <a:spcPts val="0"/>
              </a:spcAft>
              <a:buFont typeface="Arial" panose="020B0604020202020204" pitchFamily="34" charset="0"/>
              <a:buChar char="•"/>
            </a:pPr>
            <a:endParaRPr lang="en-US" sz="2200" dirty="0">
              <a:solidFill>
                <a:srgbClr val="000000"/>
              </a:solidFill>
              <a:effectLst/>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v"/>
            </a:pPr>
            <a:r>
              <a:rPr lang="en-CA" sz="2200" dirty="0">
                <a:latin typeface="Times New Roman" panose="02020603050405020304" pitchFamily="18" charset="0"/>
                <a:cs typeface="Times New Roman" panose="02020603050405020304" pitchFamily="18" charset="0"/>
              </a:rPr>
              <a:t>R-squared (R²):</a:t>
            </a:r>
          </a:p>
          <a:p>
            <a:pPr marL="285750" indent="-285750">
              <a:buFont typeface="Wingdings" panose="05000000000000000000" pitchFamily="2" charset="2"/>
              <a:buChar char="v"/>
            </a:pPr>
            <a:endParaRPr lang="en-CA" sz="22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CA" sz="2200" dirty="0">
                <a:latin typeface="Times New Roman" panose="02020603050405020304" pitchFamily="18" charset="0"/>
                <a:cs typeface="Times New Roman" panose="02020603050405020304" pitchFamily="18" charset="0"/>
              </a:rPr>
              <a:t>R-squared, commonly known as the coefficient of determination.</a:t>
            </a:r>
          </a:p>
          <a:p>
            <a:pPr marL="285750" indent="-285750">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The range of the R-squared value is 0 to 1. If the model does not match the algorithm, the result will be negative. If the value is greater than or equal to one, it is the better model.</a:t>
            </a:r>
            <a:endParaRPr lang="en-CA" sz="22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2A2BB024-B92B-1A0D-4D8C-601A6180A88D}"/>
                  </a:ext>
                </a:extLst>
              </p:cNvPr>
              <p:cNvSpPr txBox="1"/>
              <p:nvPr/>
            </p:nvSpPr>
            <p:spPr>
              <a:xfrm>
                <a:off x="4385017" y="2811552"/>
                <a:ext cx="3421965" cy="843885"/>
              </a:xfrm>
              <a:prstGeom prst="rect">
                <a:avLst/>
              </a:prstGeom>
              <a:noFill/>
            </p:spPr>
            <p:txBody>
              <a:bodyPr wrap="square">
                <a:spAutoFit/>
              </a:bodyPr>
              <a:lstStyle/>
              <a:p>
                <a:r>
                  <a:rPr lang="en-CA" sz="2400" dirty="0">
                    <a:latin typeface="Times New Roman" panose="02020603050405020304" pitchFamily="18" charset="0"/>
                    <a:cs typeface="Times New Roman" panose="02020603050405020304" pitchFamily="18" charset="0"/>
                  </a:rPr>
                  <a:t>RMSE  = </a:t>
                </a:r>
                <a14:m>
                  <m:oMath xmlns:m="http://schemas.openxmlformats.org/officeDocument/2006/math">
                    <m:rad>
                      <m:radPr>
                        <m:degHide m:val="on"/>
                        <m:ctrlPr>
                          <a:rPr lang="en-CA" sz="2400" i="1" dirty="0" smtClean="0">
                            <a:latin typeface="Cambria Math" panose="02040503050406030204" pitchFamily="18" charset="0"/>
                          </a:rPr>
                        </m:ctrlPr>
                      </m:radPr>
                      <m:deg/>
                      <m:e>
                        <m:f>
                          <m:fPr>
                            <m:ctrlPr>
                              <a:rPr lang="en-CA" sz="2400" i="1" dirty="0" smtClean="0">
                                <a:latin typeface="Cambria Math" panose="02040503050406030204" pitchFamily="18" charset="0"/>
                              </a:rPr>
                            </m:ctrlPr>
                          </m:fPr>
                          <m:num>
                            <m:nary>
                              <m:naryPr>
                                <m:chr m:val="∑"/>
                                <m:ctrlPr>
                                  <a:rPr lang="en-CA" sz="2400" i="1" dirty="0">
                                    <a:latin typeface="Cambria Math" panose="02040503050406030204" pitchFamily="18" charset="0"/>
                                  </a:rPr>
                                </m:ctrlPr>
                              </m:naryPr>
                              <m:sub>
                                <m:r>
                                  <a:rPr lang="en-CA" sz="2400" i="1" dirty="0">
                                    <a:latin typeface="Cambria Math" panose="02040503050406030204" pitchFamily="18" charset="0"/>
                                  </a:rPr>
                                  <m:t>𝑖</m:t>
                                </m:r>
                                <m:r>
                                  <a:rPr lang="en-CA" sz="2400" i="1" dirty="0">
                                    <a:latin typeface="Cambria Math" panose="02040503050406030204" pitchFamily="18" charset="0"/>
                                  </a:rPr>
                                  <m:t>=1</m:t>
                                </m:r>
                              </m:sub>
                              <m:sup>
                                <m:r>
                                  <a:rPr lang="en-CA" sz="2400" i="1" dirty="0">
                                    <a:latin typeface="Cambria Math" panose="02040503050406030204" pitchFamily="18" charset="0"/>
                                  </a:rPr>
                                  <m:t>𝑛</m:t>
                                </m:r>
                              </m:sup>
                              <m:e>
                                <m:sSup>
                                  <m:sSupPr>
                                    <m:ctrlPr>
                                      <a:rPr lang="en-CA" sz="2400" i="1" dirty="0">
                                        <a:latin typeface="Cambria Math" panose="02040503050406030204" pitchFamily="18" charset="0"/>
                                      </a:rPr>
                                    </m:ctrlPr>
                                  </m:sSupPr>
                                  <m:e>
                                    <m:sSub>
                                      <m:sSubPr>
                                        <m:ctrlPr>
                                          <a:rPr lang="en-CA" sz="2400" i="1" dirty="0">
                                            <a:latin typeface="Cambria Math" panose="02040503050406030204" pitchFamily="18" charset="0"/>
                                          </a:rPr>
                                        </m:ctrlPr>
                                      </m:sSubPr>
                                      <m:e>
                                        <m:r>
                                          <a:rPr lang="en-CA" sz="2400" i="1" dirty="0">
                                            <a:latin typeface="Cambria Math" panose="02040503050406030204" pitchFamily="18" charset="0"/>
                                          </a:rPr>
                                          <m:t>(</m:t>
                                        </m:r>
                                        <m:r>
                                          <a:rPr lang="en-CA" sz="2400" i="1" dirty="0">
                                            <a:latin typeface="Cambria Math" panose="02040503050406030204" pitchFamily="18" charset="0"/>
                                          </a:rPr>
                                          <m:t>𝐴</m:t>
                                        </m:r>
                                      </m:e>
                                      <m:sub>
                                        <m:r>
                                          <a:rPr lang="en-CA" sz="2400" i="1" dirty="0">
                                            <a:latin typeface="Cambria Math" panose="02040503050406030204" pitchFamily="18" charset="0"/>
                                          </a:rPr>
                                          <m:t>𝑖</m:t>
                                        </m:r>
                                      </m:sub>
                                    </m:sSub>
                                    <m:r>
                                      <m:rPr>
                                        <m:nor/>
                                      </m:rPr>
                                      <a:rPr lang="en-CA" sz="2400" dirty="0">
                                        <a:latin typeface="Times New Roman" panose="02020603050405020304" pitchFamily="18" charset="0"/>
                                        <a:cs typeface="Times New Roman" panose="02020603050405020304" pitchFamily="18" charset="0"/>
                                      </a:rPr>
                                      <m:t> – </m:t>
                                    </m:r>
                                    <m:sSub>
                                      <m:sSubPr>
                                        <m:ctrlPr>
                                          <a:rPr lang="en-CA" sz="2400" i="1" dirty="0">
                                            <a:latin typeface="Cambria Math" panose="02040503050406030204" pitchFamily="18" charset="0"/>
                                          </a:rPr>
                                        </m:ctrlPr>
                                      </m:sSubPr>
                                      <m:e>
                                        <m:r>
                                          <a:rPr lang="en-CA" sz="2400" i="1" dirty="0">
                                            <a:latin typeface="Cambria Math" panose="02040503050406030204" pitchFamily="18" charset="0"/>
                                          </a:rPr>
                                          <m:t>𝑃</m:t>
                                        </m:r>
                                      </m:e>
                                      <m:sub>
                                        <m:r>
                                          <a:rPr lang="en-CA" sz="2400" i="1" dirty="0">
                                            <a:latin typeface="Cambria Math" panose="02040503050406030204" pitchFamily="18" charset="0"/>
                                          </a:rPr>
                                          <m:t>𝑖</m:t>
                                        </m:r>
                                      </m:sub>
                                    </m:sSub>
                                    <m:r>
                                      <a:rPr lang="en-CA" sz="2400" i="1" dirty="0">
                                        <a:latin typeface="Cambria Math" panose="02040503050406030204" pitchFamily="18" charset="0"/>
                                      </a:rPr>
                                      <m:t>)</m:t>
                                    </m:r>
                                  </m:e>
                                  <m:sup>
                                    <m:r>
                                      <a:rPr lang="en-CA" sz="2400" i="1" dirty="0">
                                        <a:latin typeface="Cambria Math" panose="02040503050406030204" pitchFamily="18" charset="0"/>
                                      </a:rPr>
                                      <m:t>2</m:t>
                                    </m:r>
                                  </m:sup>
                                </m:sSup>
                              </m:e>
                            </m:nary>
                          </m:num>
                          <m:den>
                            <m:r>
                              <a:rPr lang="en-CA" sz="2400" b="0" i="1" dirty="0" smtClean="0">
                                <a:latin typeface="Cambria Math" panose="02040503050406030204" pitchFamily="18" charset="0"/>
                              </a:rPr>
                              <m:t>𝑛</m:t>
                            </m:r>
                          </m:den>
                        </m:f>
                      </m:e>
                    </m:rad>
                  </m:oMath>
                </a14:m>
                <a:endParaRPr lang="en-CA" sz="2400" dirty="0">
                  <a:latin typeface="Times New Roman" panose="02020603050405020304" pitchFamily="18" charset="0"/>
                  <a:cs typeface="Times New Roman" panose="02020603050405020304" pitchFamily="18" charset="0"/>
                </a:endParaRPr>
              </a:p>
            </p:txBody>
          </p:sp>
        </mc:Choice>
        <mc:Fallback xmlns="">
          <p:sp>
            <p:nvSpPr>
              <p:cNvPr id="7" name="TextBox 6">
                <a:extLst>
                  <a:ext uri="{FF2B5EF4-FFF2-40B4-BE49-F238E27FC236}">
                    <a16:creationId xmlns:a16="http://schemas.microsoft.com/office/drawing/2014/main" id="{2A2BB024-B92B-1A0D-4D8C-601A6180A88D}"/>
                  </a:ext>
                </a:extLst>
              </p:cNvPr>
              <p:cNvSpPr txBox="1">
                <a:spLocks noRot="1" noChangeAspect="1" noMove="1" noResize="1" noEditPoints="1" noAdjustHandles="1" noChangeArrowheads="1" noChangeShapeType="1" noTextEdit="1"/>
              </p:cNvSpPr>
              <p:nvPr/>
            </p:nvSpPr>
            <p:spPr>
              <a:xfrm>
                <a:off x="4385017" y="2811552"/>
                <a:ext cx="3421965" cy="843885"/>
              </a:xfrm>
              <a:prstGeom prst="rect">
                <a:avLst/>
              </a:prstGeom>
              <a:blipFill>
                <a:blip r:embed="rId2"/>
                <a:stretch>
                  <a:fillRect l="-2669"/>
                </a:stretch>
              </a:blipFill>
            </p:spPr>
            <p:txBody>
              <a:bodyPr/>
              <a:lstStyle/>
              <a:p>
                <a:r>
                  <a:rPr lang="en-IN">
                    <a:noFill/>
                  </a:rPr>
                  <a:t> </a:t>
                </a:r>
              </a:p>
            </p:txBody>
          </p:sp>
        </mc:Fallback>
      </mc:AlternateContent>
      <p:sp>
        <p:nvSpPr>
          <p:cNvPr id="5" name="Title 1">
            <a:extLst>
              <a:ext uri="{FF2B5EF4-FFF2-40B4-BE49-F238E27FC236}">
                <a16:creationId xmlns:a16="http://schemas.microsoft.com/office/drawing/2014/main" id="{EF6F0A43-B8F6-AFBF-7078-CFDA0C7CE4A9}"/>
              </a:ext>
            </a:extLst>
          </p:cNvPr>
          <p:cNvSpPr txBox="1">
            <a:spLocks/>
          </p:cNvSpPr>
          <p:nvPr/>
        </p:nvSpPr>
        <p:spPr>
          <a:xfrm>
            <a:off x="-365" y="3663"/>
            <a:ext cx="12195906" cy="729641"/>
          </a:xfrm>
          <a:prstGeom prst="rect">
            <a:avLst/>
          </a:prstGeom>
          <a:solidFill>
            <a:srgbClr val="FFC000"/>
          </a:solidFill>
        </p:spPr>
        <p:txBody>
          <a:bodyPr vert="horz" lIns="91440" tIns="45720" rIns="91440" bIns="45720" rtlCol="0" anchor="ctr">
            <a:norm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a:latin typeface="Times New Roman"/>
                <a:cs typeface="Times New Roman"/>
              </a:rPr>
              <a:t>Evaluation Metrics</a:t>
            </a:r>
          </a:p>
        </p:txBody>
      </p:sp>
      <p:sp>
        <p:nvSpPr>
          <p:cNvPr id="10" name="Slide Number Placeholder 3">
            <a:extLst>
              <a:ext uri="{FF2B5EF4-FFF2-40B4-BE49-F238E27FC236}">
                <a16:creationId xmlns:a16="http://schemas.microsoft.com/office/drawing/2014/main" id="{371E1297-1C9F-2A21-4C6B-D5E0DDDBFCA4}"/>
              </a:ext>
            </a:extLst>
          </p:cNvPr>
          <p:cNvSpPr txBox="1">
            <a:spLocks/>
          </p:cNvSpPr>
          <p:nvPr/>
        </p:nvSpPr>
        <p:spPr>
          <a:xfrm>
            <a:off x="91831" y="6287967"/>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DEBF6B5-A8B6-5742-91AE-8DC29EBB8E42}" type="slidenum">
              <a:rPr lang="en-US" smtClean="0"/>
              <a:pPr/>
              <a:t>26</a:t>
            </a:fld>
            <a:endParaRPr lang="en-US"/>
          </a:p>
        </p:txBody>
      </p:sp>
    </p:spTree>
    <p:extLst>
      <p:ext uri="{BB962C8B-B14F-4D97-AF65-F5344CB8AC3E}">
        <p14:creationId xmlns:p14="http://schemas.microsoft.com/office/powerpoint/2010/main" val="16339307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aph with numbers and a line&#10;&#10;Description automatically generated">
            <a:extLst>
              <a:ext uri="{FF2B5EF4-FFF2-40B4-BE49-F238E27FC236}">
                <a16:creationId xmlns:a16="http://schemas.microsoft.com/office/drawing/2014/main" id="{19484F90-13DC-E713-DE13-F38B21E6C032}"/>
              </a:ext>
            </a:extLst>
          </p:cNvPr>
          <p:cNvPicPr>
            <a:picLocks noChangeAspect="1"/>
          </p:cNvPicPr>
          <p:nvPr/>
        </p:nvPicPr>
        <p:blipFill rotWithShape="1">
          <a:blip r:embed="rId2"/>
          <a:srcRect l="9501" t="12827" r="9264" b="30641"/>
          <a:stretch/>
        </p:blipFill>
        <p:spPr>
          <a:xfrm>
            <a:off x="345831" y="902677"/>
            <a:ext cx="3342671" cy="2326184"/>
          </a:xfrm>
          <a:prstGeom prst="rect">
            <a:avLst/>
          </a:prstGeom>
        </p:spPr>
      </p:pic>
      <p:sp>
        <p:nvSpPr>
          <p:cNvPr id="5" name="TextBox 4">
            <a:extLst>
              <a:ext uri="{FF2B5EF4-FFF2-40B4-BE49-F238E27FC236}">
                <a16:creationId xmlns:a16="http://schemas.microsoft.com/office/drawing/2014/main" id="{4CB4ECC6-83C0-6986-97C9-925A2741F3FB}"/>
              </a:ext>
            </a:extLst>
          </p:cNvPr>
          <p:cNvSpPr txBox="1"/>
          <p:nvPr/>
        </p:nvSpPr>
        <p:spPr>
          <a:xfrm>
            <a:off x="-43962" y="3104173"/>
            <a:ext cx="432581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ea typeface="Calibri"/>
                <a:cs typeface="Calibri"/>
              </a:rPr>
              <a:t>Financial Forecasting &amp; Fraud Detection</a:t>
            </a:r>
          </a:p>
        </p:txBody>
      </p:sp>
      <p:pic>
        <p:nvPicPr>
          <p:cNvPr id="8" name="Picture 7">
            <a:extLst>
              <a:ext uri="{FF2B5EF4-FFF2-40B4-BE49-F238E27FC236}">
                <a16:creationId xmlns:a16="http://schemas.microsoft.com/office/drawing/2014/main" id="{0FFA90C6-1341-1603-EDF2-2DED6741A843}"/>
              </a:ext>
            </a:extLst>
          </p:cNvPr>
          <p:cNvPicPr>
            <a:picLocks noChangeAspect="1"/>
          </p:cNvPicPr>
          <p:nvPr/>
        </p:nvPicPr>
        <p:blipFill>
          <a:blip r:embed="rId3"/>
          <a:stretch>
            <a:fillRect/>
          </a:stretch>
        </p:blipFill>
        <p:spPr>
          <a:xfrm>
            <a:off x="4187581" y="899746"/>
            <a:ext cx="3494454" cy="2332892"/>
          </a:xfrm>
          <a:prstGeom prst="rect">
            <a:avLst/>
          </a:prstGeom>
        </p:spPr>
      </p:pic>
      <p:sp>
        <p:nvSpPr>
          <p:cNvPr id="9" name="TextBox 8">
            <a:extLst>
              <a:ext uri="{FF2B5EF4-FFF2-40B4-BE49-F238E27FC236}">
                <a16:creationId xmlns:a16="http://schemas.microsoft.com/office/drawing/2014/main" id="{6F208795-C3CA-0802-306E-32E0DC455D73}"/>
              </a:ext>
            </a:extLst>
          </p:cNvPr>
          <p:cNvSpPr txBox="1"/>
          <p:nvPr/>
        </p:nvSpPr>
        <p:spPr>
          <a:xfrm>
            <a:off x="4371729" y="3094404"/>
            <a:ext cx="303627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ea typeface="Calibri"/>
                <a:cs typeface="Calibri"/>
              </a:rPr>
              <a:t>Natural Language Processing</a:t>
            </a:r>
            <a:endParaRPr lang="en-US"/>
          </a:p>
        </p:txBody>
      </p:sp>
      <p:pic>
        <p:nvPicPr>
          <p:cNvPr id="10" name="Picture 9" descr="A computer screen with a eye and gears&#10;&#10;Description automatically generated">
            <a:extLst>
              <a:ext uri="{FF2B5EF4-FFF2-40B4-BE49-F238E27FC236}">
                <a16:creationId xmlns:a16="http://schemas.microsoft.com/office/drawing/2014/main" id="{EC869638-39FA-AFEE-B4AB-6A7D3126D703}"/>
              </a:ext>
            </a:extLst>
          </p:cNvPr>
          <p:cNvPicPr>
            <a:picLocks noChangeAspect="1"/>
          </p:cNvPicPr>
          <p:nvPr/>
        </p:nvPicPr>
        <p:blipFill rotWithShape="1">
          <a:blip r:embed="rId4"/>
          <a:srcRect l="8076" t="8285" r="7173" b="10926"/>
          <a:stretch/>
        </p:blipFill>
        <p:spPr>
          <a:xfrm>
            <a:off x="8239369" y="754967"/>
            <a:ext cx="2783939" cy="2337603"/>
          </a:xfrm>
          <a:prstGeom prst="rect">
            <a:avLst/>
          </a:prstGeom>
        </p:spPr>
      </p:pic>
      <p:sp>
        <p:nvSpPr>
          <p:cNvPr id="11" name="TextBox 10">
            <a:extLst>
              <a:ext uri="{FF2B5EF4-FFF2-40B4-BE49-F238E27FC236}">
                <a16:creationId xmlns:a16="http://schemas.microsoft.com/office/drawing/2014/main" id="{CDD92AA0-A16A-03E1-E0DD-E4AB0A471E8A}"/>
              </a:ext>
            </a:extLst>
          </p:cNvPr>
          <p:cNvSpPr txBox="1"/>
          <p:nvPr/>
        </p:nvSpPr>
        <p:spPr>
          <a:xfrm>
            <a:off x="4607169" y="5652477"/>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ea typeface="Calibri"/>
                <a:cs typeface="Calibri"/>
              </a:rPr>
              <a:t>Signal Processing</a:t>
            </a:r>
            <a:endParaRPr lang="en-US"/>
          </a:p>
        </p:txBody>
      </p:sp>
      <p:sp>
        <p:nvSpPr>
          <p:cNvPr id="12" name="TextBox 11">
            <a:extLst>
              <a:ext uri="{FF2B5EF4-FFF2-40B4-BE49-F238E27FC236}">
                <a16:creationId xmlns:a16="http://schemas.microsoft.com/office/drawing/2014/main" id="{98F3E5DD-8E4A-D514-5D77-171CD8991369}"/>
              </a:ext>
            </a:extLst>
          </p:cNvPr>
          <p:cNvSpPr txBox="1"/>
          <p:nvPr/>
        </p:nvSpPr>
        <p:spPr>
          <a:xfrm>
            <a:off x="7733323" y="3102708"/>
            <a:ext cx="3505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ea typeface="Calibri" panose="020F0502020204030204"/>
                <a:cs typeface="Calibri" panose="020F0502020204030204"/>
              </a:rPr>
              <a:t>Image Recognition &amp; Classification</a:t>
            </a:r>
            <a:endParaRPr lang="en-US"/>
          </a:p>
        </p:txBody>
      </p:sp>
      <p:sp>
        <p:nvSpPr>
          <p:cNvPr id="14" name="TextBox 13">
            <a:extLst>
              <a:ext uri="{FF2B5EF4-FFF2-40B4-BE49-F238E27FC236}">
                <a16:creationId xmlns:a16="http://schemas.microsoft.com/office/drawing/2014/main" id="{E20E3F57-2AD5-292F-436C-5417F3FD9A45}"/>
              </a:ext>
            </a:extLst>
          </p:cNvPr>
          <p:cNvSpPr txBox="1"/>
          <p:nvPr/>
        </p:nvSpPr>
        <p:spPr>
          <a:xfrm>
            <a:off x="748322" y="5652477"/>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ea typeface="Calibri"/>
                <a:cs typeface="Calibri"/>
              </a:rPr>
              <a:t>Medical Diagnosis</a:t>
            </a:r>
            <a:endParaRPr lang="en-US" err="1"/>
          </a:p>
        </p:txBody>
      </p:sp>
      <p:sp>
        <p:nvSpPr>
          <p:cNvPr id="15" name="TextBox 14">
            <a:extLst>
              <a:ext uri="{FF2B5EF4-FFF2-40B4-BE49-F238E27FC236}">
                <a16:creationId xmlns:a16="http://schemas.microsoft.com/office/drawing/2014/main" id="{590CC7D4-027C-1144-7EDF-01AE22D296B8}"/>
              </a:ext>
            </a:extLst>
          </p:cNvPr>
          <p:cNvSpPr txBox="1"/>
          <p:nvPr/>
        </p:nvSpPr>
        <p:spPr>
          <a:xfrm>
            <a:off x="8241322" y="5652477"/>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ea typeface="Calibri"/>
                <a:cs typeface="Calibri"/>
              </a:rPr>
              <a:t>Time Series Forecasting</a:t>
            </a:r>
            <a:endParaRPr lang="en-US"/>
          </a:p>
        </p:txBody>
      </p:sp>
      <p:pic>
        <p:nvPicPr>
          <p:cNvPr id="16" name="Picture 15">
            <a:extLst>
              <a:ext uri="{FF2B5EF4-FFF2-40B4-BE49-F238E27FC236}">
                <a16:creationId xmlns:a16="http://schemas.microsoft.com/office/drawing/2014/main" id="{900A109B-9C3F-CA05-D554-5336D6D6B844}"/>
              </a:ext>
            </a:extLst>
          </p:cNvPr>
          <p:cNvPicPr>
            <a:picLocks noChangeAspect="1"/>
          </p:cNvPicPr>
          <p:nvPr/>
        </p:nvPicPr>
        <p:blipFill>
          <a:blip r:embed="rId5"/>
          <a:stretch>
            <a:fillRect/>
          </a:stretch>
        </p:blipFill>
        <p:spPr>
          <a:xfrm>
            <a:off x="8088923" y="3604902"/>
            <a:ext cx="3311769" cy="2051427"/>
          </a:xfrm>
          <a:prstGeom prst="rect">
            <a:avLst/>
          </a:prstGeom>
        </p:spPr>
      </p:pic>
      <p:pic>
        <p:nvPicPr>
          <p:cNvPr id="17" name="Picture 16" descr="A blue and black line&#10;&#10;Description automatically generated">
            <a:extLst>
              <a:ext uri="{FF2B5EF4-FFF2-40B4-BE49-F238E27FC236}">
                <a16:creationId xmlns:a16="http://schemas.microsoft.com/office/drawing/2014/main" id="{CCDCB223-1264-C20B-8B6E-CE73E85B218A}"/>
              </a:ext>
            </a:extLst>
          </p:cNvPr>
          <p:cNvPicPr>
            <a:picLocks noChangeAspect="1"/>
          </p:cNvPicPr>
          <p:nvPr/>
        </p:nvPicPr>
        <p:blipFill>
          <a:blip r:embed="rId6"/>
          <a:stretch>
            <a:fillRect/>
          </a:stretch>
        </p:blipFill>
        <p:spPr>
          <a:xfrm>
            <a:off x="4524411" y="3569677"/>
            <a:ext cx="2811025" cy="2082801"/>
          </a:xfrm>
          <a:prstGeom prst="rect">
            <a:avLst/>
          </a:prstGeom>
        </p:spPr>
      </p:pic>
      <p:pic>
        <p:nvPicPr>
          <p:cNvPr id="18" name="Picture 17" descr="A person and person standing next to a heart&#10;&#10;Description automatically generated">
            <a:extLst>
              <a:ext uri="{FF2B5EF4-FFF2-40B4-BE49-F238E27FC236}">
                <a16:creationId xmlns:a16="http://schemas.microsoft.com/office/drawing/2014/main" id="{F032547A-5448-3011-ADF7-3A830AF27186}"/>
              </a:ext>
            </a:extLst>
          </p:cNvPr>
          <p:cNvPicPr>
            <a:picLocks noChangeAspect="1"/>
          </p:cNvPicPr>
          <p:nvPr/>
        </p:nvPicPr>
        <p:blipFill>
          <a:blip r:embed="rId7"/>
          <a:stretch>
            <a:fillRect/>
          </a:stretch>
        </p:blipFill>
        <p:spPr>
          <a:xfrm>
            <a:off x="595750" y="3471984"/>
            <a:ext cx="3038578" cy="2170724"/>
          </a:xfrm>
          <a:prstGeom prst="rect">
            <a:avLst/>
          </a:prstGeom>
        </p:spPr>
      </p:pic>
      <p:sp>
        <p:nvSpPr>
          <p:cNvPr id="20" name="Title 1">
            <a:extLst>
              <a:ext uri="{FF2B5EF4-FFF2-40B4-BE49-F238E27FC236}">
                <a16:creationId xmlns:a16="http://schemas.microsoft.com/office/drawing/2014/main" id="{C1D8DF05-C0C7-3813-D725-5B50B88D9C68}"/>
              </a:ext>
            </a:extLst>
          </p:cNvPr>
          <p:cNvSpPr txBox="1">
            <a:spLocks/>
          </p:cNvSpPr>
          <p:nvPr/>
        </p:nvSpPr>
        <p:spPr>
          <a:xfrm>
            <a:off x="-365" y="3663"/>
            <a:ext cx="12195906" cy="729641"/>
          </a:xfrm>
          <a:prstGeom prst="rect">
            <a:avLst/>
          </a:prstGeom>
          <a:solidFill>
            <a:srgbClr val="FFC000"/>
          </a:solidFill>
        </p:spPr>
        <p:txBody>
          <a:bodyPr vert="horz" lIns="91440" tIns="45720" rIns="91440" bIns="45720" rtlCol="0" anchor="ctr">
            <a:norm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000" b="1">
                <a:latin typeface="Times New Roman"/>
                <a:cs typeface="Calibri Light"/>
              </a:rPr>
              <a:t>SVM: Applications</a:t>
            </a:r>
          </a:p>
        </p:txBody>
      </p:sp>
      <p:sp>
        <p:nvSpPr>
          <p:cNvPr id="6" name="Slide Number Placeholder 3">
            <a:extLst>
              <a:ext uri="{FF2B5EF4-FFF2-40B4-BE49-F238E27FC236}">
                <a16:creationId xmlns:a16="http://schemas.microsoft.com/office/drawing/2014/main" id="{0BA4E1A1-21DE-0632-D70A-4AA3EE1B0DF0}"/>
              </a:ext>
            </a:extLst>
          </p:cNvPr>
          <p:cNvSpPr txBox="1">
            <a:spLocks/>
          </p:cNvSpPr>
          <p:nvPr/>
        </p:nvSpPr>
        <p:spPr>
          <a:xfrm>
            <a:off x="91831" y="6287967"/>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DEBF6B5-A8B6-5742-91AE-8DC29EBB8E42}" type="slidenum">
              <a:rPr lang="en-US" smtClean="0"/>
              <a:pPr/>
              <a:t>27</a:t>
            </a:fld>
            <a:endParaRPr lang="en-US"/>
          </a:p>
        </p:txBody>
      </p:sp>
    </p:spTree>
    <p:extLst>
      <p:ext uri="{BB962C8B-B14F-4D97-AF65-F5344CB8AC3E}">
        <p14:creationId xmlns:p14="http://schemas.microsoft.com/office/powerpoint/2010/main" val="8896900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FF244EE-688F-5FB8-1183-3ED8F893E989}"/>
              </a:ext>
            </a:extLst>
          </p:cNvPr>
          <p:cNvSpPr>
            <a:spLocks noGrp="1"/>
          </p:cNvSpPr>
          <p:nvPr>
            <p:ph type="title"/>
          </p:nvPr>
        </p:nvSpPr>
        <p:spPr>
          <a:xfrm>
            <a:off x="-365" y="3663"/>
            <a:ext cx="12195906" cy="729641"/>
          </a:xfrm>
          <a:solidFill>
            <a:srgbClr val="FFC000"/>
          </a:solidFill>
        </p:spPr>
        <p:txBody>
          <a:bodyPr>
            <a:normAutofit/>
          </a:bodyPr>
          <a:lstStyle/>
          <a:p>
            <a:pPr algn="ctr"/>
            <a:r>
              <a:rPr lang="en-US" sz="3000" b="1">
                <a:latin typeface="Times New Roman"/>
                <a:cs typeface="Calibri Light"/>
              </a:rPr>
              <a:t>Implementation: Intuitive Example</a:t>
            </a:r>
            <a:endParaRPr lang="en-US">
              <a:ea typeface="Calibri Light"/>
              <a:cs typeface="Calibri Light"/>
            </a:endParaRPr>
          </a:p>
        </p:txBody>
      </p:sp>
      <p:pic>
        <p:nvPicPr>
          <p:cNvPr id="5" name="Picture 4" descr="A group of apples on a black background&#10;&#10;Description automatically generated">
            <a:extLst>
              <a:ext uri="{FF2B5EF4-FFF2-40B4-BE49-F238E27FC236}">
                <a16:creationId xmlns:a16="http://schemas.microsoft.com/office/drawing/2014/main" id="{75A5AD1B-5492-5CCE-A884-3BD897F8FE7F}"/>
              </a:ext>
            </a:extLst>
          </p:cNvPr>
          <p:cNvPicPr>
            <a:picLocks noChangeAspect="1"/>
          </p:cNvPicPr>
          <p:nvPr/>
        </p:nvPicPr>
        <p:blipFill rotWithShape="1">
          <a:blip r:embed="rId2"/>
          <a:srcRect l="6873" t="3440" r="7904" b="2948"/>
          <a:stretch/>
        </p:blipFill>
        <p:spPr>
          <a:xfrm>
            <a:off x="7344719" y="2259303"/>
            <a:ext cx="4846171" cy="3727108"/>
          </a:xfrm>
          <a:prstGeom prst="rect">
            <a:avLst/>
          </a:prstGeom>
        </p:spPr>
      </p:pic>
      <p:pic>
        <p:nvPicPr>
          <p:cNvPr id="7" name="Picture 6" descr="A diagram of a line graph&#10;&#10;Description automatically generated">
            <a:extLst>
              <a:ext uri="{FF2B5EF4-FFF2-40B4-BE49-F238E27FC236}">
                <a16:creationId xmlns:a16="http://schemas.microsoft.com/office/drawing/2014/main" id="{A9193E0F-156F-FAFD-63CB-8F8824CF65D3}"/>
              </a:ext>
            </a:extLst>
          </p:cNvPr>
          <p:cNvPicPr>
            <a:picLocks noChangeAspect="1"/>
          </p:cNvPicPr>
          <p:nvPr/>
        </p:nvPicPr>
        <p:blipFill rotWithShape="1">
          <a:blip r:embed="rId3"/>
          <a:srcRect r="252" b="12637"/>
          <a:stretch/>
        </p:blipFill>
        <p:spPr>
          <a:xfrm>
            <a:off x="903282" y="2854057"/>
            <a:ext cx="3863498" cy="3108325"/>
          </a:xfrm>
          <a:prstGeom prst="rect">
            <a:avLst/>
          </a:prstGeom>
        </p:spPr>
      </p:pic>
      <p:sp>
        <p:nvSpPr>
          <p:cNvPr id="9" name="Slide Number Placeholder 3">
            <a:extLst>
              <a:ext uri="{FF2B5EF4-FFF2-40B4-BE49-F238E27FC236}">
                <a16:creationId xmlns:a16="http://schemas.microsoft.com/office/drawing/2014/main" id="{01DDB090-C1C1-727F-F307-201D69FCC3B6}"/>
              </a:ext>
            </a:extLst>
          </p:cNvPr>
          <p:cNvSpPr txBox="1">
            <a:spLocks/>
          </p:cNvSpPr>
          <p:nvPr/>
        </p:nvSpPr>
        <p:spPr>
          <a:xfrm>
            <a:off x="91831" y="6287967"/>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DEBF6B5-A8B6-5742-91AE-8DC29EBB8E42}" type="slidenum">
              <a:rPr lang="en-US" smtClean="0"/>
              <a:pPr/>
              <a:t>28</a:t>
            </a:fld>
            <a:endParaRPr lang="en-US"/>
          </a:p>
        </p:txBody>
      </p:sp>
      <p:sp>
        <p:nvSpPr>
          <p:cNvPr id="10" name="TextBox 9">
            <a:extLst>
              <a:ext uri="{FF2B5EF4-FFF2-40B4-BE49-F238E27FC236}">
                <a16:creationId xmlns:a16="http://schemas.microsoft.com/office/drawing/2014/main" id="{7EDEDDE6-215E-68FF-CBA4-BAF9D9FF3543}"/>
              </a:ext>
            </a:extLst>
          </p:cNvPr>
          <p:cNvSpPr txBox="1"/>
          <p:nvPr/>
        </p:nvSpPr>
        <p:spPr>
          <a:xfrm>
            <a:off x="999393" y="2515503"/>
            <a:ext cx="3671275"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dirty="0">
                <a:latin typeface="Times New Roman" panose="02020603050405020304" pitchFamily="18" charset="0"/>
                <a:cs typeface="Times New Roman" panose="02020603050405020304" pitchFamily="18" charset="0"/>
              </a:rPr>
              <a:t>Linear Classification Plot </a:t>
            </a:r>
          </a:p>
        </p:txBody>
      </p:sp>
      <p:sp>
        <p:nvSpPr>
          <p:cNvPr id="6" name="Content Placeholder 2">
            <a:extLst>
              <a:ext uri="{FF2B5EF4-FFF2-40B4-BE49-F238E27FC236}">
                <a16:creationId xmlns:a16="http://schemas.microsoft.com/office/drawing/2014/main" id="{D962287B-C4F5-3F87-E596-D86B9979836C}"/>
              </a:ext>
            </a:extLst>
          </p:cNvPr>
          <p:cNvSpPr>
            <a:spLocks noGrp="1"/>
          </p:cNvSpPr>
          <p:nvPr>
            <p:ph idx="1"/>
          </p:nvPr>
        </p:nvSpPr>
        <p:spPr>
          <a:xfrm>
            <a:off x="477911" y="871589"/>
            <a:ext cx="10515600" cy="4351339"/>
          </a:xfrm>
        </p:spPr>
        <p:txBody>
          <a:bodyPr vert="horz" lIns="91440" tIns="45720" rIns="91440" bIns="45720" rtlCol="0" anchor="t">
            <a:normAutofit/>
          </a:bodyPr>
          <a:lstStyle/>
          <a:p>
            <a:pPr marL="227965" indent="-227965">
              <a:buFont typeface="Wingdings" panose="020B0604020202020204" pitchFamily="34" charset="0"/>
              <a:buChar char="Ø"/>
            </a:pPr>
            <a:r>
              <a:rPr lang="en-US" sz="2400" dirty="0">
                <a:latin typeface="Times New Roman" panose="02020603050405020304" pitchFamily="18" charset="0"/>
                <a:cs typeface="Times New Roman" panose="02020603050405020304" pitchFamily="18" charset="0"/>
              </a:rPr>
              <a:t>Goal: Determine whether the fruit is Ripe or Not. </a:t>
            </a:r>
          </a:p>
          <a:p>
            <a:pPr marL="227965" indent="-227965"/>
            <a:r>
              <a:rPr lang="en-US" sz="2400" dirty="0">
                <a:latin typeface="Times New Roman" panose="02020603050405020304" pitchFamily="18" charset="0"/>
                <a:cs typeface="Times New Roman" panose="02020603050405020304" pitchFamily="18" charset="0"/>
              </a:rPr>
              <a:t>Linear Case: Based on Color</a:t>
            </a:r>
          </a:p>
          <a:p>
            <a:pPr marL="227965" indent="-227965"/>
            <a:r>
              <a:rPr lang="en-US" sz="2400" dirty="0">
                <a:latin typeface="Times New Roman" panose="02020603050405020304" pitchFamily="18" charset="0"/>
                <a:cs typeface="Times New Roman" panose="02020603050405020304" pitchFamily="18" charset="0"/>
              </a:rPr>
              <a:t>Non-Linear Case: Color, </a:t>
            </a:r>
            <a:r>
              <a:rPr lang="en-US" sz="2400" dirty="0">
                <a:latin typeface="Times New Roman" panose="02020603050405020304" pitchFamily="18" charset="0"/>
                <a:ea typeface="+mn-lt"/>
                <a:cs typeface="Times New Roman" panose="02020603050405020304" pitchFamily="18" charset="0"/>
              </a:rPr>
              <a:t>firmness, and scent</a:t>
            </a:r>
            <a:endParaRPr lang="en-US" sz="2400" dirty="0">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A88278FD-AAE3-CD2A-B04E-63A7F2B3A731}"/>
              </a:ext>
            </a:extLst>
          </p:cNvPr>
          <p:cNvSpPr txBox="1"/>
          <p:nvPr/>
        </p:nvSpPr>
        <p:spPr>
          <a:xfrm>
            <a:off x="1122051" y="5786621"/>
            <a:ext cx="3425957" cy="338554"/>
          </a:xfrm>
          <a:prstGeom prst="rect">
            <a:avLst/>
          </a:prstGeom>
          <a:noFill/>
        </p:spPr>
        <p:txBody>
          <a:bodyPr wrap="square" lIns="91440" tIns="45720" rIns="91440" bIns="45720" anchor="t">
            <a:spAutoFit/>
          </a:bodyPr>
          <a:lstStyle/>
          <a:p>
            <a:pPr algn="ctr"/>
            <a:r>
              <a:rPr lang="en-CA" sz="1600" dirty="0">
                <a:latin typeface="Times New Roman"/>
                <a:cs typeface="Times New Roman"/>
              </a:rPr>
              <a:t>Source: </a:t>
            </a:r>
            <a:r>
              <a:rPr lang="en-CA" sz="1600" dirty="0">
                <a:latin typeface="Times New Roman"/>
                <a:ea typeface="+mn-lt"/>
                <a:cs typeface="Times New Roman"/>
                <a:hlinkClick r:id="rId4"/>
              </a:rPr>
              <a:t>https://tinyurl.com/bdfr2hte</a:t>
            </a:r>
            <a:r>
              <a:rPr lang="en-CA" sz="1600" dirty="0">
                <a:latin typeface="Times New Roman"/>
                <a:ea typeface="+mn-lt"/>
                <a:cs typeface="Times New Roman"/>
              </a:rPr>
              <a:t>  </a:t>
            </a:r>
            <a:endParaRPr lang="en-US" sz="1600" dirty="0">
              <a:latin typeface="Times New Roman"/>
              <a:cs typeface="Times New Roman"/>
            </a:endParaRPr>
          </a:p>
        </p:txBody>
      </p:sp>
    </p:spTree>
    <p:extLst>
      <p:ext uri="{BB962C8B-B14F-4D97-AF65-F5344CB8AC3E}">
        <p14:creationId xmlns:p14="http://schemas.microsoft.com/office/powerpoint/2010/main" val="181856437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FF244EE-688F-5FB8-1183-3ED8F893E989}"/>
              </a:ext>
            </a:extLst>
          </p:cNvPr>
          <p:cNvSpPr>
            <a:spLocks noGrp="1"/>
          </p:cNvSpPr>
          <p:nvPr>
            <p:ph type="title"/>
          </p:nvPr>
        </p:nvSpPr>
        <p:spPr>
          <a:xfrm>
            <a:off x="-365" y="3663"/>
            <a:ext cx="12195906" cy="729641"/>
          </a:xfrm>
          <a:solidFill>
            <a:srgbClr val="FFC000"/>
          </a:solidFill>
        </p:spPr>
        <p:txBody>
          <a:bodyPr>
            <a:normAutofit/>
          </a:bodyPr>
          <a:lstStyle/>
          <a:p>
            <a:pPr algn="ctr"/>
            <a:r>
              <a:rPr lang="en-US" sz="3000" b="1">
                <a:solidFill>
                  <a:srgbClr val="000000"/>
                </a:solidFill>
                <a:latin typeface="Times New Roman"/>
                <a:cs typeface="Times New Roman"/>
              </a:rPr>
              <a:t>Implementation: Intuitive Example</a:t>
            </a:r>
            <a:endParaRPr lang="en-US" sz="3000">
              <a:solidFill>
                <a:srgbClr val="000000"/>
              </a:solidFill>
              <a:latin typeface="Times New Roman"/>
              <a:cs typeface="Times New Roman"/>
            </a:endParaRPr>
          </a:p>
        </p:txBody>
      </p:sp>
      <p:pic>
        <p:nvPicPr>
          <p:cNvPr id="5" name="Picture 4" descr="A group of apples on a black background&#10;&#10;Description automatically generated">
            <a:extLst>
              <a:ext uri="{FF2B5EF4-FFF2-40B4-BE49-F238E27FC236}">
                <a16:creationId xmlns:a16="http://schemas.microsoft.com/office/drawing/2014/main" id="{75A5AD1B-5492-5CCE-A884-3BD897F8FE7F}"/>
              </a:ext>
            </a:extLst>
          </p:cNvPr>
          <p:cNvPicPr>
            <a:picLocks noChangeAspect="1"/>
          </p:cNvPicPr>
          <p:nvPr/>
        </p:nvPicPr>
        <p:blipFill rotWithShape="1">
          <a:blip r:embed="rId2"/>
          <a:srcRect l="6873" t="3440" r="7904" b="2948"/>
          <a:stretch/>
        </p:blipFill>
        <p:spPr>
          <a:xfrm>
            <a:off x="7344719" y="2259303"/>
            <a:ext cx="4846171" cy="3727108"/>
          </a:xfrm>
          <a:prstGeom prst="rect">
            <a:avLst/>
          </a:prstGeom>
        </p:spPr>
      </p:pic>
      <p:sp>
        <p:nvSpPr>
          <p:cNvPr id="2" name="TextBox 1">
            <a:extLst>
              <a:ext uri="{FF2B5EF4-FFF2-40B4-BE49-F238E27FC236}">
                <a16:creationId xmlns:a16="http://schemas.microsoft.com/office/drawing/2014/main" id="{01D760FA-6B46-B70E-0393-E01CA41535B0}"/>
              </a:ext>
            </a:extLst>
          </p:cNvPr>
          <p:cNvSpPr txBox="1"/>
          <p:nvPr/>
        </p:nvSpPr>
        <p:spPr>
          <a:xfrm>
            <a:off x="3830045" y="4125106"/>
            <a:ext cx="4514043"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solidFill>
                  <a:srgbClr val="00B050"/>
                </a:solidFill>
                <a:latin typeface="Times New Roman"/>
                <a:ea typeface="+mn-lt"/>
                <a:cs typeface="+mn-lt"/>
              </a:rPr>
              <a:t>Inherently a non-linear problem!</a:t>
            </a:r>
            <a:endParaRPr lang="en-US" sz="2400" b="1" dirty="0">
              <a:solidFill>
                <a:srgbClr val="00B050"/>
              </a:solidFill>
              <a:latin typeface="Times New Roman"/>
              <a:cs typeface="Times New Roman"/>
            </a:endParaRPr>
          </a:p>
        </p:txBody>
      </p:sp>
      <p:sp>
        <p:nvSpPr>
          <p:cNvPr id="7" name="Slide Number Placeholder 3">
            <a:extLst>
              <a:ext uri="{FF2B5EF4-FFF2-40B4-BE49-F238E27FC236}">
                <a16:creationId xmlns:a16="http://schemas.microsoft.com/office/drawing/2014/main" id="{66C1B391-67A6-31CC-6554-3623AACE7E95}"/>
              </a:ext>
            </a:extLst>
          </p:cNvPr>
          <p:cNvSpPr txBox="1">
            <a:spLocks/>
          </p:cNvSpPr>
          <p:nvPr/>
        </p:nvSpPr>
        <p:spPr>
          <a:xfrm>
            <a:off x="91831" y="6287967"/>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DEBF6B5-A8B6-5742-91AE-8DC29EBB8E42}" type="slidenum">
              <a:rPr lang="en-US" smtClean="0"/>
              <a:pPr/>
              <a:t>29</a:t>
            </a:fld>
            <a:endParaRPr lang="en-US" dirty="0"/>
          </a:p>
        </p:txBody>
      </p:sp>
      <p:sp>
        <p:nvSpPr>
          <p:cNvPr id="10" name="Content Placeholder 2">
            <a:extLst>
              <a:ext uri="{FF2B5EF4-FFF2-40B4-BE49-F238E27FC236}">
                <a16:creationId xmlns:a16="http://schemas.microsoft.com/office/drawing/2014/main" id="{E158AF29-5A68-4E6A-5A04-E3EE8C582702}"/>
              </a:ext>
            </a:extLst>
          </p:cNvPr>
          <p:cNvSpPr txBox="1">
            <a:spLocks/>
          </p:cNvSpPr>
          <p:nvPr/>
        </p:nvSpPr>
        <p:spPr>
          <a:xfrm>
            <a:off x="477911" y="871589"/>
            <a:ext cx="10515600" cy="4351339"/>
          </a:xfrm>
          <a:prstGeom prst="rect">
            <a:avLst/>
          </a:prstGeom>
        </p:spPr>
        <p:txBody>
          <a:bodyPr vert="horz" lIns="91440" tIns="45720" rIns="91440" bIns="45720" rtlCol="0" anchor="t">
            <a:normAutofit/>
          </a:bodyPr>
          <a:lst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7965" indent="-227965">
              <a:buFont typeface="Wingdings" panose="020B0604020202020204" pitchFamily="34" charset="0"/>
              <a:buChar char="Ø"/>
            </a:pPr>
            <a:r>
              <a:rPr lang="en-US" sz="2400" dirty="0">
                <a:latin typeface="Times New Roman" panose="02020603050405020304" pitchFamily="18" charset="0"/>
                <a:cs typeface="Times New Roman" panose="02020603050405020304" pitchFamily="18" charset="0"/>
              </a:rPr>
              <a:t>Goal: Determine whether the fruit is Ripe or Not. </a:t>
            </a:r>
          </a:p>
          <a:p>
            <a:pPr marL="227965" indent="-227965"/>
            <a:r>
              <a:rPr lang="en-US" sz="2400" dirty="0">
                <a:latin typeface="Times New Roman" panose="02020603050405020304" pitchFamily="18" charset="0"/>
                <a:cs typeface="Times New Roman" panose="02020603050405020304" pitchFamily="18" charset="0"/>
              </a:rPr>
              <a:t>Non-Linear SVM</a:t>
            </a:r>
            <a:r>
              <a:rPr lang="en-US" sz="2400" dirty="0">
                <a:latin typeface="Times New Roman" panose="02020603050405020304" pitchFamily="18" charset="0"/>
                <a:ea typeface="+mn-lt"/>
                <a:cs typeface="Times New Roman" panose="02020603050405020304" pitchFamily="18" charset="0"/>
              </a:rPr>
              <a:t> decides boundary that considers:</a:t>
            </a:r>
            <a:endParaRPr lang="en-US" sz="2400" dirty="0">
              <a:latin typeface="Times New Roman" panose="02020603050405020304" pitchFamily="18" charset="0"/>
              <a:cs typeface="Times New Roman" panose="02020603050405020304" pitchFamily="18" charset="0"/>
            </a:endParaRPr>
          </a:p>
          <a:p>
            <a:pPr marL="685165" lvl="1" indent="-227965">
              <a:buFont typeface="Wingdings" panose="020B0604020202020204" pitchFamily="34" charset="0"/>
              <a:buChar char="Ø"/>
            </a:pPr>
            <a:r>
              <a:rPr lang="en-US" sz="2200" dirty="0">
                <a:latin typeface="Times New Roman" panose="02020603050405020304" pitchFamily="18" charset="0"/>
                <a:ea typeface="+mn-lt"/>
                <a:cs typeface="Times New Roman" panose="02020603050405020304" pitchFamily="18" charset="0"/>
              </a:rPr>
              <a:t>Interactions &amp; combinations of features </a:t>
            </a:r>
          </a:p>
          <a:p>
            <a:pPr marL="685165" lvl="1" indent="-227965">
              <a:buFont typeface="Wingdings" panose="020B0604020202020204" pitchFamily="34" charset="0"/>
              <a:buChar char="Ø"/>
            </a:pPr>
            <a:r>
              <a:rPr lang="en-US" sz="2200" dirty="0">
                <a:latin typeface="Times New Roman" panose="02020603050405020304" pitchFamily="18" charset="0"/>
                <a:ea typeface="+mn-lt"/>
                <a:cs typeface="Times New Roman" panose="02020603050405020304" pitchFamily="18" charset="0"/>
              </a:rPr>
              <a:t>Identifying complex patterns </a:t>
            </a:r>
          </a:p>
          <a:p>
            <a:pPr marL="685165" lvl="1" indent="-227965">
              <a:buFont typeface="Wingdings" panose="020B0604020202020204" pitchFamily="34" charset="0"/>
              <a:buChar char="Ø"/>
            </a:pPr>
            <a:r>
              <a:rPr lang="en-US" sz="2200" dirty="0">
                <a:latin typeface="Times New Roman" panose="02020603050405020304" pitchFamily="18" charset="0"/>
                <a:ea typeface="+mn-lt"/>
                <a:cs typeface="Times New Roman" panose="02020603050405020304" pitchFamily="18" charset="0"/>
              </a:rPr>
              <a:t>Adapting to variations in ripeness.</a:t>
            </a:r>
            <a:endParaRPr lang="en-US" sz="2200" dirty="0">
              <a:latin typeface="Times New Roman" panose="02020603050405020304" pitchFamily="18" charset="0"/>
              <a:cs typeface="Times New Roman" panose="02020603050405020304" pitchFamily="18" charset="0"/>
            </a:endParaRPr>
          </a:p>
        </p:txBody>
      </p:sp>
      <p:pic>
        <p:nvPicPr>
          <p:cNvPr id="16" name="Picture 15" descr="A black screen with arrows&#10;&#10;Description automatically generated">
            <a:extLst>
              <a:ext uri="{FF2B5EF4-FFF2-40B4-BE49-F238E27FC236}">
                <a16:creationId xmlns:a16="http://schemas.microsoft.com/office/drawing/2014/main" id="{3170E1A9-CF51-F727-8BD3-0D8930041AF4}"/>
              </a:ext>
            </a:extLst>
          </p:cNvPr>
          <p:cNvPicPr>
            <a:picLocks noChangeAspect="1"/>
          </p:cNvPicPr>
          <p:nvPr/>
        </p:nvPicPr>
        <p:blipFill>
          <a:blip r:embed="rId3"/>
          <a:stretch>
            <a:fillRect/>
          </a:stretch>
        </p:blipFill>
        <p:spPr>
          <a:xfrm>
            <a:off x="656906" y="2977909"/>
            <a:ext cx="4010018" cy="3675183"/>
          </a:xfrm>
          <a:prstGeom prst="rect">
            <a:avLst/>
          </a:prstGeom>
        </p:spPr>
      </p:pic>
      <p:pic>
        <p:nvPicPr>
          <p:cNvPr id="17" name="Picture 16" descr="A screenshot of a computer game&#10;&#10;Description automatically generated">
            <a:extLst>
              <a:ext uri="{FF2B5EF4-FFF2-40B4-BE49-F238E27FC236}">
                <a16:creationId xmlns:a16="http://schemas.microsoft.com/office/drawing/2014/main" id="{5F008967-428A-89E0-E99D-E1C2F76A456B}"/>
              </a:ext>
            </a:extLst>
          </p:cNvPr>
          <p:cNvPicPr>
            <a:picLocks noChangeAspect="1"/>
          </p:cNvPicPr>
          <p:nvPr/>
        </p:nvPicPr>
        <p:blipFill rotWithShape="1">
          <a:blip r:embed="rId4"/>
          <a:srcRect l="27160" t="1076" r="33686" b="181"/>
          <a:stretch/>
        </p:blipFill>
        <p:spPr>
          <a:xfrm>
            <a:off x="958907" y="3347241"/>
            <a:ext cx="2871138" cy="2404506"/>
          </a:xfrm>
          <a:prstGeom prst="rect">
            <a:avLst/>
          </a:prstGeom>
        </p:spPr>
      </p:pic>
      <p:sp>
        <p:nvSpPr>
          <p:cNvPr id="18" name="TextBox 17">
            <a:extLst>
              <a:ext uri="{FF2B5EF4-FFF2-40B4-BE49-F238E27FC236}">
                <a16:creationId xmlns:a16="http://schemas.microsoft.com/office/drawing/2014/main" id="{39ADDC7E-D681-3892-B32E-5EDAC0E17BC4}"/>
              </a:ext>
            </a:extLst>
          </p:cNvPr>
          <p:cNvSpPr txBox="1"/>
          <p:nvPr/>
        </p:nvSpPr>
        <p:spPr>
          <a:xfrm>
            <a:off x="466578" y="2977909"/>
            <a:ext cx="411089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cs typeface="Calibri"/>
              </a:rPr>
              <a:t>Non-Linear Classification Plot </a:t>
            </a:r>
            <a:endParaRPr lang="en-US" dirty="0"/>
          </a:p>
        </p:txBody>
      </p:sp>
      <p:sp>
        <p:nvSpPr>
          <p:cNvPr id="3" name="TextBox 2">
            <a:extLst>
              <a:ext uri="{FF2B5EF4-FFF2-40B4-BE49-F238E27FC236}">
                <a16:creationId xmlns:a16="http://schemas.microsoft.com/office/drawing/2014/main" id="{0F71C216-5691-3226-5DB9-E7F46C334570}"/>
              </a:ext>
            </a:extLst>
          </p:cNvPr>
          <p:cNvSpPr txBox="1"/>
          <p:nvPr/>
        </p:nvSpPr>
        <p:spPr>
          <a:xfrm>
            <a:off x="4383021" y="5742385"/>
            <a:ext cx="3425957" cy="338554"/>
          </a:xfrm>
          <a:prstGeom prst="rect">
            <a:avLst/>
          </a:prstGeom>
          <a:noFill/>
        </p:spPr>
        <p:txBody>
          <a:bodyPr wrap="square" lIns="91440" tIns="45720" rIns="91440" bIns="45720" anchor="t">
            <a:spAutoFit/>
          </a:bodyPr>
          <a:lstStyle/>
          <a:p>
            <a:pPr algn="ctr"/>
            <a:r>
              <a:rPr lang="en-CA" sz="1600" dirty="0">
                <a:latin typeface="Times New Roman"/>
                <a:cs typeface="Times New Roman"/>
              </a:rPr>
              <a:t>Source: </a:t>
            </a:r>
            <a:r>
              <a:rPr lang="en-CA" sz="1600" dirty="0">
                <a:latin typeface="Times New Roman"/>
                <a:ea typeface="+mn-lt"/>
                <a:cs typeface="Times New Roman"/>
                <a:hlinkClick r:id="rId5"/>
              </a:rPr>
              <a:t>https://tinyurl.com/yvhy5eyz</a:t>
            </a:r>
            <a:r>
              <a:rPr lang="en-CA" sz="1600" dirty="0">
                <a:latin typeface="Times New Roman"/>
                <a:ea typeface="+mn-lt"/>
                <a:cs typeface="Times New Roman"/>
              </a:rPr>
              <a:t>  </a:t>
            </a:r>
            <a:endParaRPr lang="en-US" sz="1600" dirty="0">
              <a:latin typeface="Times New Roman"/>
              <a:cs typeface="Times New Roman"/>
            </a:endParaRPr>
          </a:p>
        </p:txBody>
      </p:sp>
    </p:spTree>
    <p:extLst>
      <p:ext uri="{BB962C8B-B14F-4D97-AF65-F5344CB8AC3E}">
        <p14:creationId xmlns:p14="http://schemas.microsoft.com/office/powerpoint/2010/main" val="35821792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326FA23-8F37-3C69-C526-9FC943EFA3E7}"/>
              </a:ext>
            </a:extLst>
          </p:cNvPr>
          <p:cNvSpPr>
            <a:spLocks noGrp="1"/>
          </p:cNvSpPr>
          <p:nvPr>
            <p:ph sz="half" idx="1"/>
          </p:nvPr>
        </p:nvSpPr>
        <p:spPr>
          <a:xfrm>
            <a:off x="520148" y="1400037"/>
            <a:ext cx="5575852" cy="3301624"/>
          </a:xfrm>
        </p:spPr>
        <p:txBody>
          <a:bodyPr vert="horz" lIns="91440" tIns="45720" rIns="91440" bIns="45720" rtlCol="0" anchor="t">
            <a:normAutofit/>
          </a:bodyPr>
          <a:lstStyle/>
          <a:p>
            <a:pPr marL="227965" indent="-227965"/>
            <a:r>
              <a:rPr lang="en-IN" sz="2400" dirty="0">
                <a:latin typeface="Times New Roman"/>
                <a:cs typeface="Times New Roman"/>
              </a:rPr>
              <a:t>Support Vector Machine (SVM) </a:t>
            </a:r>
            <a:br>
              <a:rPr lang="en-IN" sz="2400" dirty="0">
                <a:latin typeface="Times New Roman"/>
                <a:cs typeface="Times New Roman"/>
              </a:rPr>
            </a:br>
            <a:r>
              <a:rPr lang="en-IN" sz="2400" dirty="0">
                <a:latin typeface="Times New Roman"/>
                <a:cs typeface="Times New Roman"/>
              </a:rPr>
              <a:t>for Classification &amp; Regression</a:t>
            </a:r>
            <a:br>
              <a:rPr lang="en-IN" sz="2400" dirty="0">
                <a:latin typeface="Times New Roman"/>
                <a:cs typeface="Times New Roman"/>
              </a:rPr>
            </a:br>
            <a:endParaRPr lang="en-IN" sz="2400" dirty="0">
              <a:latin typeface="Times New Roman"/>
              <a:cs typeface="Times New Roman"/>
            </a:endParaRPr>
          </a:p>
          <a:p>
            <a:pPr marL="227965" indent="-227965"/>
            <a:r>
              <a:rPr lang="en-IN" sz="2400" dirty="0">
                <a:latin typeface="Times New Roman"/>
                <a:cs typeface="Times New Roman"/>
              </a:rPr>
              <a:t>Hyperplane to separate the classes.</a:t>
            </a:r>
            <a:br>
              <a:rPr lang="en-IN" sz="2400" dirty="0">
                <a:latin typeface="Times New Roman"/>
                <a:cs typeface="Times New Roman"/>
              </a:rPr>
            </a:br>
            <a:endParaRPr lang="en-IN" sz="2400" dirty="0">
              <a:latin typeface="Times New Roman"/>
              <a:cs typeface="Times New Roman"/>
            </a:endParaRPr>
          </a:p>
          <a:p>
            <a:pPr marL="227965" indent="-227965"/>
            <a:r>
              <a:rPr lang="en-IN" sz="2400" dirty="0">
                <a:latin typeface="Times New Roman"/>
                <a:cs typeface="Times New Roman"/>
              </a:rPr>
              <a:t>Support vectors and margin for hyperplane.</a:t>
            </a:r>
          </a:p>
        </p:txBody>
      </p:sp>
      <p:pic>
        <p:nvPicPr>
          <p:cNvPr id="6" name="Content Placeholder 5" descr="A diagram of a positive hyperplane&#10;&#10;Description automatically generated">
            <a:extLst>
              <a:ext uri="{FF2B5EF4-FFF2-40B4-BE49-F238E27FC236}">
                <a16:creationId xmlns:a16="http://schemas.microsoft.com/office/drawing/2014/main" id="{4BDDDDA7-7181-AD34-BA7E-7AA3914F83F4}"/>
              </a:ext>
            </a:extLst>
          </p:cNvPr>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l="7659" r="4702"/>
          <a:stretch/>
        </p:blipFill>
        <p:spPr>
          <a:xfrm>
            <a:off x="6238461" y="1673303"/>
            <a:ext cx="5433391" cy="3969326"/>
          </a:xfrm>
          <a:prstGeom prst="rect">
            <a:avLst/>
          </a:prstGeom>
        </p:spPr>
      </p:pic>
      <p:sp>
        <p:nvSpPr>
          <p:cNvPr id="9" name="TextBox 8">
            <a:extLst>
              <a:ext uri="{FF2B5EF4-FFF2-40B4-BE49-F238E27FC236}">
                <a16:creationId xmlns:a16="http://schemas.microsoft.com/office/drawing/2014/main" id="{DF6B5525-AA1D-3BE7-87D7-B2C6AAAD0BE1}"/>
              </a:ext>
            </a:extLst>
          </p:cNvPr>
          <p:cNvSpPr txBox="1"/>
          <p:nvPr/>
        </p:nvSpPr>
        <p:spPr>
          <a:xfrm>
            <a:off x="6418223" y="1215371"/>
            <a:ext cx="5073865" cy="338554"/>
          </a:xfrm>
          <a:prstGeom prst="rect">
            <a:avLst/>
          </a:prstGeom>
          <a:noFill/>
        </p:spPr>
        <p:txBody>
          <a:bodyPr wrap="square" lIns="91440" tIns="45720" rIns="91440" bIns="45720" rtlCol="0" anchor="t">
            <a:spAutoFit/>
          </a:bodyPr>
          <a:lstStyle/>
          <a:p>
            <a:pPr algn="ctr"/>
            <a:r>
              <a:rPr lang="en-IN" sz="1600" dirty="0">
                <a:latin typeface="Times New Roman"/>
                <a:cs typeface="Times New Roman"/>
              </a:rPr>
              <a:t>Decision boundary and hyperplane for SVM.</a:t>
            </a:r>
          </a:p>
        </p:txBody>
      </p:sp>
      <p:sp>
        <p:nvSpPr>
          <p:cNvPr id="10" name="Title 1">
            <a:extLst>
              <a:ext uri="{FF2B5EF4-FFF2-40B4-BE49-F238E27FC236}">
                <a16:creationId xmlns:a16="http://schemas.microsoft.com/office/drawing/2014/main" id="{ADAEDE10-80C9-DF87-4FB1-EABDFE458B8F}"/>
              </a:ext>
            </a:extLst>
          </p:cNvPr>
          <p:cNvSpPr txBox="1">
            <a:spLocks/>
          </p:cNvSpPr>
          <p:nvPr/>
        </p:nvSpPr>
        <p:spPr>
          <a:xfrm>
            <a:off x="-365" y="3663"/>
            <a:ext cx="12195906" cy="729641"/>
          </a:xfrm>
          <a:prstGeom prst="rect">
            <a:avLst/>
          </a:prstGeom>
          <a:solidFill>
            <a:srgbClr val="FFC000"/>
          </a:solidFill>
        </p:spPr>
        <p:txBody>
          <a:bodyPr vert="horz" lIns="91440" tIns="45720" rIns="91440" bIns="45720" rtlCol="0" anchor="ctr">
            <a:norm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dirty="0">
                <a:latin typeface="Times New Roman"/>
                <a:cs typeface="Calibri Light"/>
              </a:rPr>
              <a:t>Introduction</a:t>
            </a:r>
            <a:endParaRPr lang="en-US" sz="3200" dirty="0">
              <a:cs typeface="Calibri Light"/>
            </a:endParaRPr>
          </a:p>
        </p:txBody>
      </p:sp>
      <p:sp>
        <p:nvSpPr>
          <p:cNvPr id="4" name="Slide Number Placeholder 3">
            <a:extLst>
              <a:ext uri="{FF2B5EF4-FFF2-40B4-BE49-F238E27FC236}">
                <a16:creationId xmlns:a16="http://schemas.microsoft.com/office/drawing/2014/main" id="{A474C12C-E4AC-AE14-5954-9B85475F9E73}"/>
              </a:ext>
            </a:extLst>
          </p:cNvPr>
          <p:cNvSpPr txBox="1">
            <a:spLocks/>
          </p:cNvSpPr>
          <p:nvPr/>
        </p:nvSpPr>
        <p:spPr>
          <a:xfrm>
            <a:off x="91831" y="6287967"/>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DEBF6B5-A8B6-5742-91AE-8DC29EBB8E42}" type="slidenum">
              <a:rPr lang="en-US" smtClean="0"/>
              <a:pPr/>
              <a:t>3</a:t>
            </a:fld>
            <a:endParaRPr lang="en-US"/>
          </a:p>
        </p:txBody>
      </p:sp>
      <p:sp>
        <p:nvSpPr>
          <p:cNvPr id="5" name="TextBox 4">
            <a:extLst>
              <a:ext uri="{FF2B5EF4-FFF2-40B4-BE49-F238E27FC236}">
                <a16:creationId xmlns:a16="http://schemas.microsoft.com/office/drawing/2014/main" id="{5FEDB73C-1E78-17BC-CCEE-44240C5CB21A}"/>
              </a:ext>
            </a:extLst>
          </p:cNvPr>
          <p:cNvSpPr txBox="1"/>
          <p:nvPr/>
        </p:nvSpPr>
        <p:spPr>
          <a:xfrm>
            <a:off x="7245820" y="5473352"/>
            <a:ext cx="3418670" cy="338554"/>
          </a:xfrm>
          <a:prstGeom prst="rect">
            <a:avLst/>
          </a:prstGeom>
          <a:noFill/>
        </p:spPr>
        <p:txBody>
          <a:bodyPr wrap="square" lIns="91440" tIns="45720" rIns="91440" bIns="45720" rtlCol="0" anchor="t">
            <a:spAutoFit/>
          </a:bodyPr>
          <a:lstStyle/>
          <a:p>
            <a:pPr algn="ctr"/>
            <a:r>
              <a:rPr lang="en-IN" sz="1600" dirty="0">
                <a:latin typeface="Times New Roman"/>
                <a:cs typeface="Times New Roman"/>
              </a:rPr>
              <a:t>Source: </a:t>
            </a:r>
            <a:r>
              <a:rPr lang="en-IN" sz="1600" dirty="0">
                <a:latin typeface="Times New Roman"/>
                <a:ea typeface="+mn-lt"/>
                <a:cs typeface="+mn-lt"/>
                <a:hlinkClick r:id="rId3"/>
              </a:rPr>
              <a:t>https://tinyurl.com/3r8cbjdk</a:t>
            </a:r>
            <a:r>
              <a:rPr lang="en-IN" sz="1600" dirty="0">
                <a:latin typeface="Times New Roman"/>
                <a:ea typeface="+mn-lt"/>
                <a:cs typeface="+mn-lt"/>
              </a:rPr>
              <a:t>  </a:t>
            </a:r>
            <a:endParaRPr lang="en-IN" sz="1600" dirty="0">
              <a:latin typeface="Times New Roman"/>
              <a:cs typeface="Times New Roman"/>
            </a:endParaRPr>
          </a:p>
        </p:txBody>
      </p:sp>
    </p:spTree>
    <p:extLst>
      <p:ext uri="{BB962C8B-B14F-4D97-AF65-F5344CB8AC3E}">
        <p14:creationId xmlns:p14="http://schemas.microsoft.com/office/powerpoint/2010/main" val="20219026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66A807C-4D27-7938-C312-61E1B9F65EA3}"/>
              </a:ext>
            </a:extLst>
          </p:cNvPr>
          <p:cNvSpPr>
            <a:spLocks noGrp="1"/>
          </p:cNvSpPr>
          <p:nvPr>
            <p:ph idx="1"/>
          </p:nvPr>
        </p:nvSpPr>
        <p:spPr>
          <a:xfrm>
            <a:off x="548249" y="1020641"/>
            <a:ext cx="5328139" cy="4813543"/>
          </a:xfrm>
        </p:spPr>
        <p:style>
          <a:lnRef idx="2">
            <a:schemeClr val="dk1"/>
          </a:lnRef>
          <a:fillRef idx="1">
            <a:schemeClr val="lt1"/>
          </a:fillRef>
          <a:effectRef idx="0">
            <a:schemeClr val="dk1"/>
          </a:effectRef>
          <a:fontRef idx="minor">
            <a:schemeClr val="dk1"/>
          </a:fontRef>
        </p:style>
        <p:txBody>
          <a:bodyPr vert="horz" lIns="91440" tIns="45720" rIns="91440" bIns="45720" rtlCol="0" anchor="t">
            <a:noAutofit/>
          </a:bodyPr>
          <a:lstStyle/>
          <a:p>
            <a:pPr marL="0" indent="0">
              <a:lnSpc>
                <a:spcPct val="100000"/>
              </a:lnSpc>
              <a:buNone/>
            </a:pPr>
            <a:r>
              <a:rPr lang="en-US" sz="1600" b="1" dirty="0">
                <a:latin typeface="Times New Roman"/>
                <a:ea typeface="+mn-lt"/>
                <a:cs typeface="Arial"/>
              </a:rPr>
              <a:t># &lt;== Importing Necessary Libraries ==&gt;</a:t>
            </a:r>
          </a:p>
          <a:p>
            <a:pPr marL="0" indent="0">
              <a:lnSpc>
                <a:spcPct val="100000"/>
              </a:lnSpc>
              <a:spcBef>
                <a:spcPts val="600"/>
              </a:spcBef>
              <a:buNone/>
            </a:pPr>
            <a:r>
              <a:rPr lang="en-US" sz="1600" dirty="0">
                <a:latin typeface="Times New Roman"/>
                <a:ea typeface="+mn-lt"/>
                <a:cs typeface="Arial"/>
              </a:rPr>
              <a:t>import </a:t>
            </a:r>
            <a:r>
              <a:rPr lang="en-US" sz="1600" dirty="0" err="1">
                <a:latin typeface="Times New Roman"/>
                <a:ea typeface="+mn-lt"/>
                <a:cs typeface="Arial"/>
              </a:rPr>
              <a:t>numpy</a:t>
            </a:r>
            <a:r>
              <a:rPr lang="en-US" sz="1600" dirty="0">
                <a:latin typeface="Times New Roman"/>
                <a:ea typeface="+mn-lt"/>
                <a:cs typeface="Arial"/>
              </a:rPr>
              <a:t> as np</a:t>
            </a:r>
          </a:p>
          <a:p>
            <a:pPr marL="0" indent="0">
              <a:lnSpc>
                <a:spcPct val="100000"/>
              </a:lnSpc>
              <a:spcBef>
                <a:spcPts val="600"/>
              </a:spcBef>
              <a:buNone/>
            </a:pPr>
            <a:r>
              <a:rPr lang="en-US" sz="1600" dirty="0">
                <a:latin typeface="Times New Roman"/>
                <a:ea typeface="+mn-lt"/>
                <a:cs typeface="Arial"/>
              </a:rPr>
              <a:t>import </a:t>
            </a:r>
            <a:r>
              <a:rPr lang="en-US" sz="1600" dirty="0" err="1">
                <a:latin typeface="Times New Roman"/>
                <a:ea typeface="+mn-lt"/>
                <a:cs typeface="Arial"/>
              </a:rPr>
              <a:t>matplotlib.pyplot</a:t>
            </a:r>
            <a:r>
              <a:rPr lang="en-US" sz="1600" dirty="0">
                <a:latin typeface="Times New Roman"/>
                <a:ea typeface="+mn-lt"/>
                <a:cs typeface="Arial"/>
              </a:rPr>
              <a:t> as </a:t>
            </a:r>
            <a:r>
              <a:rPr lang="en-US" sz="1600" dirty="0" err="1">
                <a:latin typeface="Times New Roman"/>
                <a:ea typeface="+mn-lt"/>
                <a:cs typeface="Arial"/>
              </a:rPr>
              <a:t>plt</a:t>
            </a:r>
            <a:endParaRPr lang="en-US" sz="1600" dirty="0">
              <a:latin typeface="Times New Roman"/>
              <a:cs typeface="Arial"/>
            </a:endParaRPr>
          </a:p>
          <a:p>
            <a:pPr marL="0" indent="0">
              <a:lnSpc>
                <a:spcPct val="100000"/>
              </a:lnSpc>
              <a:spcBef>
                <a:spcPts val="600"/>
              </a:spcBef>
              <a:buNone/>
            </a:pPr>
            <a:r>
              <a:rPr lang="en-US" sz="1600" dirty="0">
                <a:latin typeface="Times New Roman"/>
                <a:ea typeface="+mn-lt"/>
                <a:cs typeface="Arial"/>
              </a:rPr>
              <a:t>from </a:t>
            </a:r>
            <a:r>
              <a:rPr lang="en-US" sz="1600" dirty="0" err="1">
                <a:latin typeface="Times New Roman"/>
                <a:ea typeface="+mn-lt"/>
                <a:cs typeface="Arial"/>
              </a:rPr>
              <a:t>sklearn.datasets</a:t>
            </a:r>
            <a:r>
              <a:rPr lang="en-US" sz="1600" dirty="0">
                <a:latin typeface="Times New Roman"/>
                <a:ea typeface="+mn-lt"/>
                <a:cs typeface="Arial"/>
              </a:rPr>
              <a:t> import </a:t>
            </a:r>
            <a:r>
              <a:rPr lang="en-US" sz="1600" dirty="0" err="1">
                <a:latin typeface="Times New Roman"/>
                <a:ea typeface="+mn-lt"/>
                <a:cs typeface="Arial"/>
              </a:rPr>
              <a:t>load_iris</a:t>
            </a:r>
            <a:endParaRPr lang="en-US" sz="1600" dirty="0">
              <a:latin typeface="Times New Roman"/>
              <a:cs typeface="Arial"/>
            </a:endParaRPr>
          </a:p>
          <a:p>
            <a:pPr marL="0" indent="0">
              <a:lnSpc>
                <a:spcPct val="100000"/>
              </a:lnSpc>
              <a:spcBef>
                <a:spcPts val="600"/>
              </a:spcBef>
              <a:buNone/>
            </a:pPr>
            <a:r>
              <a:rPr lang="en-US" sz="1600" dirty="0">
                <a:latin typeface="Times New Roman"/>
                <a:ea typeface="+mn-lt"/>
                <a:cs typeface="Arial"/>
              </a:rPr>
              <a:t>from </a:t>
            </a:r>
            <a:r>
              <a:rPr lang="en-US" sz="1600" dirty="0" err="1">
                <a:latin typeface="Times New Roman"/>
                <a:ea typeface="+mn-lt"/>
                <a:cs typeface="Arial"/>
              </a:rPr>
              <a:t>sklearn.svm</a:t>
            </a:r>
            <a:r>
              <a:rPr lang="en-US" sz="1600" dirty="0">
                <a:latin typeface="Times New Roman"/>
                <a:ea typeface="+mn-lt"/>
                <a:cs typeface="Arial"/>
              </a:rPr>
              <a:t> import SVC</a:t>
            </a:r>
            <a:endParaRPr lang="en-US" sz="1600" dirty="0">
              <a:latin typeface="Times New Roman"/>
              <a:cs typeface="Arial"/>
            </a:endParaRPr>
          </a:p>
          <a:p>
            <a:pPr marL="0" indent="0">
              <a:lnSpc>
                <a:spcPct val="100000"/>
              </a:lnSpc>
              <a:spcBef>
                <a:spcPts val="600"/>
              </a:spcBef>
              <a:buNone/>
            </a:pPr>
            <a:r>
              <a:rPr lang="en-US" sz="1600" dirty="0">
                <a:latin typeface="Times New Roman"/>
                <a:ea typeface="+mn-lt"/>
                <a:cs typeface="Arial"/>
              </a:rPr>
              <a:t>from </a:t>
            </a:r>
            <a:r>
              <a:rPr lang="en-US" sz="1600" dirty="0" err="1">
                <a:latin typeface="Times New Roman"/>
                <a:ea typeface="+mn-lt"/>
                <a:cs typeface="Arial"/>
              </a:rPr>
              <a:t>sklearn.model_selection</a:t>
            </a:r>
            <a:r>
              <a:rPr lang="en-US" sz="1600" dirty="0">
                <a:latin typeface="Times New Roman"/>
                <a:ea typeface="+mn-lt"/>
                <a:cs typeface="Arial"/>
              </a:rPr>
              <a:t> import </a:t>
            </a:r>
            <a:r>
              <a:rPr lang="en-US" sz="1600" dirty="0" err="1">
                <a:latin typeface="Times New Roman"/>
                <a:ea typeface="+mn-lt"/>
                <a:cs typeface="Arial"/>
              </a:rPr>
              <a:t>train_test_split</a:t>
            </a:r>
            <a:endParaRPr lang="en-US" sz="1600" dirty="0">
              <a:latin typeface="Times New Roman"/>
              <a:cs typeface="Arial"/>
            </a:endParaRPr>
          </a:p>
          <a:p>
            <a:pPr marL="0" indent="0">
              <a:lnSpc>
                <a:spcPct val="100000"/>
              </a:lnSpc>
              <a:spcBef>
                <a:spcPts val="600"/>
              </a:spcBef>
              <a:buNone/>
            </a:pPr>
            <a:r>
              <a:rPr lang="en-US" sz="1600" dirty="0">
                <a:latin typeface="Times New Roman"/>
                <a:ea typeface="+mn-lt"/>
                <a:cs typeface="Arial"/>
              </a:rPr>
              <a:t>from </a:t>
            </a:r>
            <a:r>
              <a:rPr lang="en-US" sz="1600" dirty="0" err="1">
                <a:latin typeface="Times New Roman"/>
                <a:ea typeface="+mn-lt"/>
                <a:cs typeface="Arial"/>
              </a:rPr>
              <a:t>sklearn.metrics</a:t>
            </a:r>
            <a:r>
              <a:rPr lang="en-US" sz="1600" dirty="0">
                <a:latin typeface="Times New Roman"/>
                <a:ea typeface="+mn-lt"/>
                <a:cs typeface="Arial"/>
              </a:rPr>
              <a:t> import </a:t>
            </a:r>
            <a:r>
              <a:rPr lang="en-US" sz="1600" dirty="0" err="1">
                <a:latin typeface="Times New Roman"/>
                <a:ea typeface="+mn-lt"/>
                <a:cs typeface="Arial"/>
              </a:rPr>
              <a:t>confusion_matrix</a:t>
            </a:r>
            <a:r>
              <a:rPr lang="en-US" sz="1600" dirty="0">
                <a:latin typeface="Times New Roman"/>
                <a:ea typeface="+mn-lt"/>
                <a:cs typeface="Arial"/>
              </a:rPr>
              <a:t>, </a:t>
            </a:r>
            <a:r>
              <a:rPr lang="en-US" sz="1600" dirty="0" err="1">
                <a:latin typeface="Times New Roman"/>
                <a:ea typeface="+mn-lt"/>
                <a:cs typeface="Arial"/>
              </a:rPr>
              <a:t>classification_report</a:t>
            </a:r>
            <a:r>
              <a:rPr lang="en-US" sz="1600" dirty="0">
                <a:latin typeface="Times New Roman"/>
                <a:ea typeface="+mn-lt"/>
                <a:cs typeface="Arial"/>
              </a:rPr>
              <a:t>, </a:t>
            </a:r>
            <a:r>
              <a:rPr lang="en-US" sz="1600" dirty="0" err="1">
                <a:latin typeface="Times New Roman"/>
                <a:ea typeface="+mn-lt"/>
                <a:cs typeface="Arial"/>
              </a:rPr>
              <a:t>accuracy_score</a:t>
            </a:r>
            <a:endParaRPr lang="en-US" sz="1600" dirty="0">
              <a:latin typeface="Times New Roman"/>
              <a:cs typeface="Arial"/>
            </a:endParaRPr>
          </a:p>
          <a:p>
            <a:pPr marL="0" indent="0">
              <a:lnSpc>
                <a:spcPct val="100000"/>
              </a:lnSpc>
              <a:spcBef>
                <a:spcPts val="600"/>
              </a:spcBef>
              <a:buNone/>
            </a:pPr>
            <a:r>
              <a:rPr lang="en-US" sz="1600" dirty="0">
                <a:latin typeface="Times New Roman"/>
                <a:ea typeface="+mn-lt"/>
                <a:cs typeface="Arial"/>
              </a:rPr>
              <a:t>import seaborn as </a:t>
            </a:r>
            <a:r>
              <a:rPr lang="en-US" sz="1600" dirty="0" err="1">
                <a:latin typeface="Times New Roman"/>
                <a:ea typeface="+mn-lt"/>
                <a:cs typeface="Arial"/>
              </a:rPr>
              <a:t>sns</a:t>
            </a:r>
            <a:endParaRPr lang="en-US" sz="1600" dirty="0">
              <a:latin typeface="Times New Roman"/>
              <a:ea typeface="+mn-lt"/>
              <a:cs typeface="Arial"/>
            </a:endParaRPr>
          </a:p>
          <a:p>
            <a:pPr marL="0" indent="0">
              <a:lnSpc>
                <a:spcPct val="100000"/>
              </a:lnSpc>
              <a:spcBef>
                <a:spcPts val="600"/>
              </a:spcBef>
              <a:buNone/>
            </a:pPr>
            <a:endParaRPr lang="en-US" sz="1600" dirty="0">
              <a:latin typeface="Times New Roman"/>
              <a:ea typeface="+mn-lt"/>
              <a:cs typeface="Arial"/>
            </a:endParaRPr>
          </a:p>
          <a:p>
            <a:pPr marL="0" indent="0">
              <a:lnSpc>
                <a:spcPct val="100000"/>
              </a:lnSpc>
              <a:spcBef>
                <a:spcPts val="600"/>
              </a:spcBef>
              <a:buNone/>
            </a:pPr>
            <a:r>
              <a:rPr lang="en-US" sz="1600" b="1" dirty="0">
                <a:latin typeface="Times New Roman"/>
                <a:ea typeface="+mn-lt"/>
                <a:cs typeface="Arial"/>
              </a:rPr>
              <a:t># &lt;== Load the IRIS Dataset ==&gt;</a:t>
            </a:r>
            <a:endParaRPr lang="en-US" sz="1600" b="1" dirty="0">
              <a:latin typeface="Times New Roman"/>
              <a:cs typeface="Arial"/>
            </a:endParaRPr>
          </a:p>
          <a:p>
            <a:pPr marL="0" indent="0">
              <a:lnSpc>
                <a:spcPct val="100000"/>
              </a:lnSpc>
              <a:spcBef>
                <a:spcPts val="600"/>
              </a:spcBef>
              <a:buNone/>
            </a:pPr>
            <a:r>
              <a:rPr lang="en-US" sz="1600" dirty="0">
                <a:latin typeface="Times New Roman"/>
                <a:ea typeface="+mn-lt"/>
                <a:cs typeface="Arial"/>
              </a:rPr>
              <a:t>iris = </a:t>
            </a:r>
            <a:r>
              <a:rPr lang="en-US" sz="1600" dirty="0" err="1">
                <a:latin typeface="Times New Roman"/>
                <a:ea typeface="+mn-lt"/>
                <a:cs typeface="Arial"/>
              </a:rPr>
              <a:t>load_iris</a:t>
            </a:r>
            <a:r>
              <a:rPr lang="en-US" sz="1600" dirty="0">
                <a:latin typeface="Times New Roman"/>
                <a:ea typeface="+mn-lt"/>
                <a:cs typeface="Arial"/>
              </a:rPr>
              <a:t>(</a:t>
            </a:r>
            <a:r>
              <a:rPr lang="en-US" sz="1600" dirty="0" err="1">
                <a:latin typeface="Times New Roman"/>
                <a:ea typeface="+mn-lt"/>
                <a:cs typeface="Arial"/>
              </a:rPr>
              <a:t>as_frame</a:t>
            </a:r>
            <a:r>
              <a:rPr lang="en-US" sz="1600" dirty="0">
                <a:latin typeface="Times New Roman"/>
                <a:ea typeface="+mn-lt"/>
                <a:cs typeface="Arial"/>
              </a:rPr>
              <a:t>=True)</a:t>
            </a:r>
            <a:endParaRPr lang="en-US" sz="1600" dirty="0">
              <a:latin typeface="Times New Roman"/>
              <a:cs typeface="Arial"/>
            </a:endParaRPr>
          </a:p>
          <a:p>
            <a:pPr marL="0" indent="0">
              <a:lnSpc>
                <a:spcPct val="100000"/>
              </a:lnSpc>
              <a:spcBef>
                <a:spcPts val="600"/>
              </a:spcBef>
              <a:buNone/>
            </a:pPr>
            <a:r>
              <a:rPr lang="en-US" sz="1600" dirty="0" err="1">
                <a:latin typeface="Times New Roman"/>
                <a:ea typeface="+mn-lt"/>
                <a:cs typeface="Arial"/>
              </a:rPr>
              <a:t>df</a:t>
            </a:r>
            <a:r>
              <a:rPr lang="en-US" sz="1600" dirty="0">
                <a:latin typeface="Times New Roman"/>
                <a:ea typeface="+mn-lt"/>
                <a:cs typeface="Arial"/>
              </a:rPr>
              <a:t> = </a:t>
            </a:r>
            <a:r>
              <a:rPr lang="en-US" sz="1600" dirty="0" err="1">
                <a:latin typeface="Times New Roman"/>
                <a:ea typeface="+mn-lt"/>
                <a:cs typeface="Arial"/>
              </a:rPr>
              <a:t>iris.frame</a:t>
            </a:r>
            <a:endParaRPr lang="en-US" sz="1600" dirty="0">
              <a:latin typeface="Times New Roman"/>
              <a:cs typeface="Arial"/>
            </a:endParaRPr>
          </a:p>
          <a:p>
            <a:pPr marL="0" indent="0">
              <a:lnSpc>
                <a:spcPct val="100000"/>
              </a:lnSpc>
              <a:spcBef>
                <a:spcPts val="600"/>
              </a:spcBef>
              <a:buNone/>
            </a:pPr>
            <a:r>
              <a:rPr lang="en-US" sz="1600" dirty="0">
                <a:latin typeface="Times New Roman"/>
                <a:ea typeface="+mn-lt"/>
                <a:cs typeface="Arial"/>
              </a:rPr>
              <a:t>X = </a:t>
            </a:r>
            <a:r>
              <a:rPr lang="en-US" sz="1600" dirty="0" err="1">
                <a:latin typeface="Times New Roman"/>
                <a:ea typeface="+mn-lt"/>
                <a:cs typeface="Arial"/>
              </a:rPr>
              <a:t>df</a:t>
            </a:r>
            <a:r>
              <a:rPr lang="en-US" sz="1600" dirty="0">
                <a:latin typeface="Times New Roman"/>
                <a:ea typeface="+mn-lt"/>
                <a:cs typeface="Arial"/>
              </a:rPr>
              <a:t>[['sepal length (cm)','petal width (cm)']].values</a:t>
            </a:r>
            <a:endParaRPr lang="en-US" sz="1600" dirty="0">
              <a:latin typeface="Times New Roman"/>
              <a:cs typeface="Arial"/>
            </a:endParaRPr>
          </a:p>
          <a:p>
            <a:pPr marL="0" indent="0">
              <a:lnSpc>
                <a:spcPct val="100000"/>
              </a:lnSpc>
              <a:spcBef>
                <a:spcPts val="600"/>
              </a:spcBef>
              <a:buNone/>
            </a:pPr>
            <a:r>
              <a:rPr lang="en-US" sz="1600" dirty="0">
                <a:latin typeface="Times New Roman"/>
                <a:ea typeface="+mn-lt"/>
                <a:cs typeface="Arial"/>
              </a:rPr>
              <a:t>y = </a:t>
            </a:r>
            <a:r>
              <a:rPr lang="en-US" sz="1600" dirty="0" err="1">
                <a:latin typeface="Times New Roman"/>
                <a:ea typeface="+mn-lt"/>
                <a:cs typeface="Arial"/>
              </a:rPr>
              <a:t>df.target</a:t>
            </a:r>
            <a:endParaRPr lang="en-US" sz="1600" dirty="0">
              <a:latin typeface="Times New Roman"/>
              <a:cs typeface="Arial"/>
            </a:endParaRPr>
          </a:p>
        </p:txBody>
      </p:sp>
      <p:sp>
        <p:nvSpPr>
          <p:cNvPr id="9" name="Title 1">
            <a:extLst>
              <a:ext uri="{FF2B5EF4-FFF2-40B4-BE49-F238E27FC236}">
                <a16:creationId xmlns:a16="http://schemas.microsoft.com/office/drawing/2014/main" id="{F304881A-B878-9D99-CE1C-B82585D851A5}"/>
              </a:ext>
            </a:extLst>
          </p:cNvPr>
          <p:cNvSpPr>
            <a:spLocks noGrp="1"/>
          </p:cNvSpPr>
          <p:nvPr>
            <p:ph type="title"/>
          </p:nvPr>
        </p:nvSpPr>
        <p:spPr>
          <a:xfrm>
            <a:off x="-365" y="3663"/>
            <a:ext cx="12195906" cy="729641"/>
          </a:xfrm>
          <a:solidFill>
            <a:srgbClr val="FFC000"/>
          </a:solidFill>
        </p:spPr>
        <p:txBody>
          <a:bodyPr>
            <a:normAutofit/>
          </a:bodyPr>
          <a:lstStyle/>
          <a:p>
            <a:pPr algn="ctr"/>
            <a:r>
              <a:rPr lang="en-US" sz="3000" b="1" dirty="0">
                <a:latin typeface="Times New Roman"/>
                <a:cs typeface="Times New Roman"/>
              </a:rPr>
              <a:t>Implementation: Code</a:t>
            </a:r>
            <a:endParaRPr lang="en-US" sz="3000" dirty="0">
              <a:latin typeface="Times New Roman"/>
              <a:cs typeface="Times New Roman"/>
            </a:endParaRPr>
          </a:p>
        </p:txBody>
      </p:sp>
      <p:sp>
        <p:nvSpPr>
          <p:cNvPr id="4" name="Content Placeholder 2">
            <a:extLst>
              <a:ext uri="{FF2B5EF4-FFF2-40B4-BE49-F238E27FC236}">
                <a16:creationId xmlns:a16="http://schemas.microsoft.com/office/drawing/2014/main" id="{E3C22F2E-78B4-BCFE-B3F1-F509D79D11C7}"/>
              </a:ext>
            </a:extLst>
          </p:cNvPr>
          <p:cNvSpPr txBox="1">
            <a:spLocks/>
          </p:cNvSpPr>
          <p:nvPr/>
        </p:nvSpPr>
        <p:spPr>
          <a:xfrm>
            <a:off x="6315612" y="1020641"/>
            <a:ext cx="5328139" cy="4813543"/>
          </a:xfrm>
          <a:prstGeom prst="rect">
            <a:avLst/>
          </a:prstGeom>
        </p:spPr>
        <p:style>
          <a:lnRef idx="2">
            <a:schemeClr val="dk1"/>
          </a:lnRef>
          <a:fillRef idx="1">
            <a:schemeClr val="lt1"/>
          </a:fillRef>
          <a:effectRef idx="0">
            <a:schemeClr val="dk1"/>
          </a:effectRef>
          <a:fontRef idx="minor">
            <a:schemeClr val="dk1"/>
          </a:fontRef>
        </p:style>
        <p:txBody>
          <a:bodyPr vert="horz" lIns="91440" tIns="45720" rIns="91440" bIns="45720" rtlCol="0" anchor="t">
            <a:normAutofit/>
          </a:bodyPr>
          <a:lst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7965" indent="-227965">
              <a:lnSpc>
                <a:spcPct val="100000"/>
              </a:lnSpc>
              <a:buNone/>
            </a:pPr>
            <a:r>
              <a:rPr lang="en-US" sz="1600" b="1" dirty="0">
                <a:latin typeface="Times New Roman"/>
                <a:ea typeface="+mn-lt"/>
                <a:cs typeface="Arial"/>
              </a:rPr>
              <a:t># &lt;== Split the dataset into training and testing sets ==&gt;</a:t>
            </a:r>
            <a:endParaRPr lang="en-US" sz="1600" b="1" dirty="0">
              <a:latin typeface="Times New Roman"/>
              <a:cs typeface="Arial"/>
            </a:endParaRPr>
          </a:p>
          <a:p>
            <a:pPr marL="227965" indent="-227965">
              <a:lnSpc>
                <a:spcPct val="100000"/>
              </a:lnSpc>
              <a:buNone/>
            </a:pPr>
            <a:r>
              <a:rPr lang="en-US" sz="1600" dirty="0" err="1">
                <a:latin typeface="Times New Roman"/>
                <a:ea typeface="+mn-lt"/>
                <a:cs typeface="Arial"/>
              </a:rPr>
              <a:t>X_train</a:t>
            </a:r>
            <a:r>
              <a:rPr lang="en-US" sz="1600" dirty="0">
                <a:latin typeface="Times New Roman"/>
                <a:ea typeface="+mn-lt"/>
                <a:cs typeface="Arial"/>
              </a:rPr>
              <a:t>, </a:t>
            </a:r>
            <a:r>
              <a:rPr lang="en-US" sz="1600" dirty="0" err="1">
                <a:latin typeface="Times New Roman"/>
                <a:ea typeface="+mn-lt"/>
                <a:cs typeface="Arial"/>
              </a:rPr>
              <a:t>X_test</a:t>
            </a:r>
            <a:r>
              <a:rPr lang="en-US" sz="1600" dirty="0">
                <a:latin typeface="Times New Roman"/>
                <a:ea typeface="+mn-lt"/>
                <a:cs typeface="Arial"/>
              </a:rPr>
              <a:t>, </a:t>
            </a:r>
            <a:r>
              <a:rPr lang="en-US" sz="1600" dirty="0" err="1">
                <a:latin typeface="Times New Roman"/>
                <a:ea typeface="+mn-lt"/>
                <a:cs typeface="Arial"/>
              </a:rPr>
              <a:t>y_train</a:t>
            </a:r>
            <a:r>
              <a:rPr lang="en-US" sz="1600" dirty="0">
                <a:latin typeface="Times New Roman"/>
                <a:ea typeface="+mn-lt"/>
                <a:cs typeface="Arial"/>
              </a:rPr>
              <a:t>, </a:t>
            </a:r>
            <a:r>
              <a:rPr lang="en-US" sz="1600" dirty="0" err="1">
                <a:latin typeface="Times New Roman"/>
                <a:ea typeface="+mn-lt"/>
                <a:cs typeface="Arial"/>
              </a:rPr>
              <a:t>y_test</a:t>
            </a:r>
            <a:r>
              <a:rPr lang="en-US" sz="1600" dirty="0">
                <a:latin typeface="Times New Roman"/>
                <a:ea typeface="+mn-lt"/>
                <a:cs typeface="Arial"/>
              </a:rPr>
              <a:t> = </a:t>
            </a:r>
            <a:r>
              <a:rPr lang="en-US" sz="1600" dirty="0" err="1">
                <a:latin typeface="Times New Roman"/>
                <a:ea typeface="+mn-lt"/>
                <a:cs typeface="Arial"/>
              </a:rPr>
              <a:t>train_test_split</a:t>
            </a:r>
            <a:r>
              <a:rPr lang="en-US" sz="1600" dirty="0">
                <a:latin typeface="Times New Roman"/>
                <a:ea typeface="+mn-lt"/>
                <a:cs typeface="Arial"/>
              </a:rPr>
              <a:t>(X, y, </a:t>
            </a:r>
            <a:r>
              <a:rPr lang="en-US" sz="1600" dirty="0" err="1">
                <a:latin typeface="Times New Roman"/>
                <a:ea typeface="+mn-lt"/>
                <a:cs typeface="Arial"/>
              </a:rPr>
              <a:t>test_size</a:t>
            </a:r>
            <a:r>
              <a:rPr lang="en-US" sz="1600" dirty="0">
                <a:latin typeface="Times New Roman"/>
                <a:ea typeface="+mn-lt"/>
                <a:cs typeface="Arial"/>
              </a:rPr>
              <a:t>=0.2, </a:t>
            </a:r>
            <a:r>
              <a:rPr lang="en-US" sz="1600" dirty="0" err="1">
                <a:latin typeface="Times New Roman"/>
                <a:ea typeface="+mn-lt"/>
                <a:cs typeface="Arial"/>
              </a:rPr>
              <a:t>random_state</a:t>
            </a:r>
            <a:r>
              <a:rPr lang="en-US" sz="1600" dirty="0">
                <a:latin typeface="Times New Roman"/>
                <a:ea typeface="+mn-lt"/>
                <a:cs typeface="Arial"/>
              </a:rPr>
              <a:t>=2)</a:t>
            </a:r>
            <a:endParaRPr lang="en-US" sz="1600" dirty="0">
              <a:latin typeface="Times New Roman"/>
              <a:cs typeface="Arial"/>
            </a:endParaRPr>
          </a:p>
          <a:p>
            <a:pPr marL="227965" indent="-227965">
              <a:lnSpc>
                <a:spcPct val="100000"/>
              </a:lnSpc>
              <a:buNone/>
            </a:pPr>
            <a:r>
              <a:rPr lang="en-US" sz="1600" dirty="0">
                <a:latin typeface="Times New Roman"/>
                <a:ea typeface="+mn-lt"/>
                <a:cs typeface="Arial"/>
              </a:rPr>
              <a:t># &lt;== Create a non-linear kernel SVM classifier ==&gt;</a:t>
            </a:r>
            <a:endParaRPr lang="en-US" sz="1600" dirty="0">
              <a:latin typeface="Times New Roman"/>
              <a:cs typeface="Arial"/>
            </a:endParaRPr>
          </a:p>
          <a:p>
            <a:pPr marL="227965" indent="-227965">
              <a:lnSpc>
                <a:spcPct val="100000"/>
              </a:lnSpc>
              <a:buNone/>
            </a:pPr>
            <a:r>
              <a:rPr lang="en-US" sz="1600" dirty="0" err="1">
                <a:latin typeface="Times New Roman"/>
                <a:ea typeface="+mn-lt"/>
                <a:cs typeface="Arial"/>
              </a:rPr>
              <a:t>svm</a:t>
            </a:r>
            <a:r>
              <a:rPr lang="en-US" sz="1600" dirty="0">
                <a:latin typeface="Times New Roman"/>
                <a:ea typeface="+mn-lt"/>
                <a:cs typeface="Arial"/>
              </a:rPr>
              <a:t> = SVC(kernel='poly', degree=5, </a:t>
            </a:r>
            <a:r>
              <a:rPr lang="en-US" sz="1600" dirty="0" err="1">
                <a:latin typeface="Times New Roman"/>
                <a:ea typeface="+mn-lt"/>
                <a:cs typeface="Arial"/>
              </a:rPr>
              <a:t>random_state</a:t>
            </a:r>
            <a:r>
              <a:rPr lang="en-US" sz="1600" dirty="0">
                <a:latin typeface="Times New Roman"/>
                <a:ea typeface="+mn-lt"/>
                <a:cs typeface="Arial"/>
              </a:rPr>
              <a:t>=42)</a:t>
            </a:r>
            <a:endParaRPr lang="en-US" sz="1600" dirty="0">
              <a:latin typeface="Times New Roman"/>
              <a:cs typeface="Arial"/>
            </a:endParaRPr>
          </a:p>
          <a:p>
            <a:pPr marL="0" indent="0">
              <a:lnSpc>
                <a:spcPct val="100000"/>
              </a:lnSpc>
              <a:buNone/>
            </a:pPr>
            <a:r>
              <a:rPr lang="en-US" sz="1600" dirty="0" err="1">
                <a:latin typeface="Times New Roman"/>
                <a:ea typeface="+mn-lt"/>
                <a:cs typeface="Arial"/>
              </a:rPr>
              <a:t>svm.fit</a:t>
            </a:r>
            <a:r>
              <a:rPr lang="en-US" sz="1600" dirty="0">
                <a:latin typeface="Times New Roman"/>
                <a:ea typeface="+mn-lt"/>
                <a:cs typeface="Arial"/>
              </a:rPr>
              <a:t>(</a:t>
            </a:r>
            <a:r>
              <a:rPr lang="en-US" sz="1600" dirty="0" err="1">
                <a:latin typeface="Times New Roman"/>
                <a:ea typeface="+mn-lt"/>
                <a:cs typeface="Arial"/>
              </a:rPr>
              <a:t>X_train</a:t>
            </a:r>
            <a:r>
              <a:rPr lang="en-US" sz="1600" dirty="0">
                <a:latin typeface="Times New Roman"/>
                <a:ea typeface="+mn-lt"/>
                <a:cs typeface="Arial"/>
              </a:rPr>
              <a:t>, </a:t>
            </a:r>
            <a:r>
              <a:rPr lang="en-US" sz="1600" dirty="0" err="1">
                <a:latin typeface="Times New Roman"/>
                <a:ea typeface="+mn-lt"/>
                <a:cs typeface="Arial"/>
              </a:rPr>
              <a:t>y_train</a:t>
            </a:r>
            <a:r>
              <a:rPr lang="en-US" sz="1600" dirty="0">
                <a:latin typeface="Times New Roman"/>
                <a:ea typeface="+mn-lt"/>
                <a:cs typeface="Arial"/>
              </a:rPr>
              <a:t>)</a:t>
            </a:r>
          </a:p>
          <a:p>
            <a:pPr marL="0" indent="0">
              <a:lnSpc>
                <a:spcPct val="100000"/>
              </a:lnSpc>
              <a:buNone/>
            </a:pPr>
            <a:endParaRPr lang="en-US" sz="1600" dirty="0">
              <a:latin typeface="Times New Roman"/>
              <a:cs typeface="Arial"/>
            </a:endParaRPr>
          </a:p>
          <a:p>
            <a:pPr marL="227965" indent="-227965">
              <a:lnSpc>
                <a:spcPct val="100000"/>
              </a:lnSpc>
              <a:buNone/>
            </a:pPr>
            <a:r>
              <a:rPr lang="en-US" sz="1600" b="1" dirty="0">
                <a:latin typeface="Times New Roman"/>
                <a:ea typeface="+mn-lt"/>
                <a:cs typeface="Arial"/>
              </a:rPr>
              <a:t># &lt;== Make predictions on the test data ==&gt;</a:t>
            </a:r>
            <a:endParaRPr lang="en-US" sz="1600" b="1" dirty="0">
              <a:latin typeface="Times New Roman"/>
              <a:cs typeface="Arial"/>
            </a:endParaRPr>
          </a:p>
          <a:p>
            <a:pPr marL="0" indent="0">
              <a:lnSpc>
                <a:spcPct val="100000"/>
              </a:lnSpc>
              <a:buNone/>
            </a:pPr>
            <a:r>
              <a:rPr lang="en-US" sz="1600" dirty="0" err="1">
                <a:latin typeface="Times New Roman"/>
                <a:ea typeface="+mn-lt"/>
                <a:cs typeface="Arial"/>
              </a:rPr>
              <a:t>y_pred</a:t>
            </a:r>
            <a:r>
              <a:rPr lang="en-US" sz="1600" dirty="0">
                <a:latin typeface="Times New Roman"/>
                <a:ea typeface="+mn-lt"/>
                <a:cs typeface="Arial"/>
              </a:rPr>
              <a:t> = </a:t>
            </a:r>
            <a:r>
              <a:rPr lang="en-US" sz="1600" dirty="0" err="1">
                <a:latin typeface="Times New Roman"/>
                <a:ea typeface="+mn-lt"/>
                <a:cs typeface="Arial"/>
              </a:rPr>
              <a:t>svm.predict</a:t>
            </a:r>
            <a:r>
              <a:rPr lang="en-US" sz="1600" dirty="0">
                <a:latin typeface="Times New Roman"/>
                <a:ea typeface="+mn-lt"/>
                <a:cs typeface="Arial"/>
              </a:rPr>
              <a:t>(</a:t>
            </a:r>
            <a:r>
              <a:rPr lang="en-US" sz="1600" dirty="0" err="1">
                <a:latin typeface="Times New Roman"/>
                <a:ea typeface="+mn-lt"/>
                <a:cs typeface="Arial"/>
              </a:rPr>
              <a:t>X_test</a:t>
            </a:r>
            <a:r>
              <a:rPr lang="en-US" sz="1600" dirty="0">
                <a:latin typeface="Times New Roman"/>
                <a:ea typeface="+mn-lt"/>
                <a:cs typeface="Arial"/>
              </a:rPr>
              <a:t>)</a:t>
            </a:r>
            <a:endParaRPr lang="en-US" sz="1600" dirty="0">
              <a:latin typeface="Times New Roman"/>
              <a:cs typeface="Arial"/>
            </a:endParaRPr>
          </a:p>
          <a:p>
            <a:pPr marL="227965" indent="-227965">
              <a:lnSpc>
                <a:spcPct val="100000"/>
              </a:lnSpc>
              <a:buNone/>
            </a:pPr>
            <a:endParaRPr lang="en-US" sz="1600" dirty="0">
              <a:latin typeface="Times New Roman"/>
              <a:ea typeface="+mn-lt"/>
              <a:cs typeface="Arial"/>
            </a:endParaRPr>
          </a:p>
          <a:p>
            <a:pPr marL="227965" indent="-227965">
              <a:lnSpc>
                <a:spcPct val="100000"/>
              </a:lnSpc>
              <a:buNone/>
            </a:pPr>
            <a:r>
              <a:rPr lang="en-US" sz="1600" b="1" dirty="0">
                <a:latin typeface="Times New Roman"/>
                <a:ea typeface="+mn-lt"/>
                <a:cs typeface="Arial"/>
              </a:rPr>
              <a:t># &lt;== Calculate confusion matrix ==&gt;</a:t>
            </a:r>
            <a:endParaRPr lang="en-US" sz="1600" b="1" dirty="0">
              <a:latin typeface="Times New Roman"/>
              <a:cs typeface="Arial"/>
            </a:endParaRPr>
          </a:p>
          <a:p>
            <a:pPr marL="0" indent="0">
              <a:lnSpc>
                <a:spcPct val="100000"/>
              </a:lnSpc>
              <a:buNone/>
            </a:pPr>
            <a:r>
              <a:rPr lang="en-US" sz="1600" dirty="0">
                <a:latin typeface="Times New Roman"/>
                <a:ea typeface="+mn-lt"/>
                <a:cs typeface="Arial"/>
              </a:rPr>
              <a:t>confusion = </a:t>
            </a:r>
            <a:r>
              <a:rPr lang="en-US" sz="1600" dirty="0" err="1">
                <a:latin typeface="Times New Roman"/>
                <a:ea typeface="+mn-lt"/>
                <a:cs typeface="Arial"/>
              </a:rPr>
              <a:t>confusion_matrix</a:t>
            </a:r>
            <a:r>
              <a:rPr lang="en-US" sz="1600" dirty="0">
                <a:latin typeface="Times New Roman"/>
                <a:ea typeface="+mn-lt"/>
                <a:cs typeface="Arial"/>
              </a:rPr>
              <a:t>(</a:t>
            </a:r>
            <a:r>
              <a:rPr lang="en-US" sz="1600" dirty="0" err="1">
                <a:latin typeface="Times New Roman"/>
                <a:ea typeface="+mn-lt"/>
                <a:cs typeface="Arial"/>
              </a:rPr>
              <a:t>y_test</a:t>
            </a:r>
            <a:r>
              <a:rPr lang="en-US" sz="1600" dirty="0">
                <a:latin typeface="Times New Roman"/>
                <a:ea typeface="+mn-lt"/>
                <a:cs typeface="Arial"/>
              </a:rPr>
              <a:t>, </a:t>
            </a:r>
            <a:r>
              <a:rPr lang="en-US" sz="1600" dirty="0" err="1">
                <a:latin typeface="Times New Roman"/>
                <a:ea typeface="+mn-lt"/>
                <a:cs typeface="Arial"/>
              </a:rPr>
              <a:t>y_pred</a:t>
            </a:r>
            <a:r>
              <a:rPr lang="en-US" sz="1600" dirty="0">
                <a:latin typeface="Times New Roman"/>
                <a:ea typeface="+mn-lt"/>
                <a:cs typeface="Arial"/>
              </a:rPr>
              <a:t>)</a:t>
            </a:r>
            <a:endParaRPr lang="en-US" sz="1600" dirty="0">
              <a:latin typeface="Times New Roman"/>
              <a:cs typeface="Arial"/>
            </a:endParaRPr>
          </a:p>
          <a:p>
            <a:pPr marL="0" indent="0">
              <a:lnSpc>
                <a:spcPct val="100000"/>
              </a:lnSpc>
              <a:buNone/>
            </a:pPr>
            <a:endParaRPr lang="en-US" sz="1600" dirty="0">
              <a:latin typeface="Times New Roman"/>
              <a:cs typeface="Arial"/>
            </a:endParaRPr>
          </a:p>
        </p:txBody>
      </p:sp>
      <p:sp>
        <p:nvSpPr>
          <p:cNvPr id="2" name="Slide Number Placeholder 3">
            <a:extLst>
              <a:ext uri="{FF2B5EF4-FFF2-40B4-BE49-F238E27FC236}">
                <a16:creationId xmlns:a16="http://schemas.microsoft.com/office/drawing/2014/main" id="{6D240036-22AE-00D7-59F9-4F6A676D6671}"/>
              </a:ext>
            </a:extLst>
          </p:cNvPr>
          <p:cNvSpPr txBox="1">
            <a:spLocks/>
          </p:cNvSpPr>
          <p:nvPr/>
        </p:nvSpPr>
        <p:spPr>
          <a:xfrm>
            <a:off x="91831" y="6287967"/>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DEBF6B5-A8B6-5742-91AE-8DC29EBB8E42}" type="slidenum">
              <a:rPr lang="en-US" smtClean="0"/>
              <a:pPr/>
              <a:t>30</a:t>
            </a:fld>
            <a:endParaRPr lang="en-US" dirty="0"/>
          </a:p>
        </p:txBody>
      </p:sp>
    </p:spTree>
    <p:extLst>
      <p:ext uri="{BB962C8B-B14F-4D97-AF65-F5344CB8AC3E}">
        <p14:creationId xmlns:p14="http://schemas.microsoft.com/office/powerpoint/2010/main" val="199130740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F304881A-B878-9D99-CE1C-B82585D851A5}"/>
              </a:ext>
            </a:extLst>
          </p:cNvPr>
          <p:cNvSpPr>
            <a:spLocks noGrp="1"/>
          </p:cNvSpPr>
          <p:nvPr>
            <p:ph type="title"/>
          </p:nvPr>
        </p:nvSpPr>
        <p:spPr>
          <a:xfrm>
            <a:off x="-365" y="3663"/>
            <a:ext cx="12195906" cy="729641"/>
          </a:xfrm>
          <a:solidFill>
            <a:srgbClr val="FFC000"/>
          </a:solidFill>
        </p:spPr>
        <p:txBody>
          <a:bodyPr>
            <a:normAutofit/>
          </a:bodyPr>
          <a:lstStyle/>
          <a:p>
            <a:pPr algn="ctr"/>
            <a:r>
              <a:rPr lang="en-US" sz="3000" b="1" dirty="0">
                <a:latin typeface="Times New Roman"/>
                <a:cs typeface="Times New Roman"/>
              </a:rPr>
              <a:t>Implementation: Code</a:t>
            </a:r>
            <a:endParaRPr lang="en-US" sz="3000" dirty="0">
              <a:latin typeface="Times New Roman"/>
              <a:cs typeface="Times New Roman"/>
            </a:endParaRPr>
          </a:p>
        </p:txBody>
      </p:sp>
      <p:pic>
        <p:nvPicPr>
          <p:cNvPr id="7" name="Picture 6" descr="A blue squares with white text&#10;&#10;Description automatically generated">
            <a:extLst>
              <a:ext uri="{FF2B5EF4-FFF2-40B4-BE49-F238E27FC236}">
                <a16:creationId xmlns:a16="http://schemas.microsoft.com/office/drawing/2014/main" id="{72603B7B-4DF1-8D7E-1249-79D687FF35DD}"/>
              </a:ext>
            </a:extLst>
          </p:cNvPr>
          <p:cNvPicPr>
            <a:picLocks noChangeAspect="1"/>
          </p:cNvPicPr>
          <p:nvPr/>
        </p:nvPicPr>
        <p:blipFill>
          <a:blip r:embed="rId2"/>
          <a:stretch>
            <a:fillRect/>
          </a:stretch>
        </p:blipFill>
        <p:spPr>
          <a:xfrm>
            <a:off x="970088" y="1663369"/>
            <a:ext cx="4225191" cy="4434986"/>
          </a:xfrm>
          <a:prstGeom prst="rect">
            <a:avLst/>
          </a:prstGeom>
        </p:spPr>
      </p:pic>
      <p:sp>
        <p:nvSpPr>
          <p:cNvPr id="8" name="TextBox 7">
            <a:extLst>
              <a:ext uri="{FF2B5EF4-FFF2-40B4-BE49-F238E27FC236}">
                <a16:creationId xmlns:a16="http://schemas.microsoft.com/office/drawing/2014/main" id="{8666EBCB-9E8D-64F2-AF63-0D2AF810CB7E}"/>
              </a:ext>
            </a:extLst>
          </p:cNvPr>
          <p:cNvSpPr txBox="1"/>
          <p:nvPr/>
        </p:nvSpPr>
        <p:spPr>
          <a:xfrm>
            <a:off x="339970" y="1020641"/>
            <a:ext cx="5478584"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200" dirty="0">
                <a:latin typeface="Times New Roman"/>
                <a:cs typeface="Times New Roman"/>
              </a:rPr>
              <a:t>The resulting confusion matrix is as:</a:t>
            </a:r>
            <a:endParaRPr lang="en-US" sz="2200" dirty="0"/>
          </a:p>
        </p:txBody>
      </p:sp>
      <p:sp>
        <p:nvSpPr>
          <p:cNvPr id="11" name="Content Placeholder 2">
            <a:extLst>
              <a:ext uri="{FF2B5EF4-FFF2-40B4-BE49-F238E27FC236}">
                <a16:creationId xmlns:a16="http://schemas.microsoft.com/office/drawing/2014/main" id="{45307232-D784-7764-44F1-F82AD6F1311D}"/>
              </a:ext>
            </a:extLst>
          </p:cNvPr>
          <p:cNvSpPr txBox="1">
            <a:spLocks/>
          </p:cNvSpPr>
          <p:nvPr/>
        </p:nvSpPr>
        <p:spPr>
          <a:xfrm>
            <a:off x="5894754" y="1020641"/>
            <a:ext cx="5328139" cy="4546723"/>
          </a:xfrm>
          <a:prstGeom prst="rect">
            <a:avLst/>
          </a:prstGeom>
        </p:spPr>
        <p:txBody>
          <a:bodyPr vert="horz" lIns="91440" tIns="45720" rIns="91440" bIns="45720" rtlCol="0" anchor="t">
            <a:normAutofit/>
          </a:bodyPr>
          <a:lst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7965" indent="-227965">
              <a:buNone/>
            </a:pPr>
            <a:endParaRPr lang="en-US" sz="1600" b="1" dirty="0">
              <a:latin typeface="Times New Roman"/>
              <a:cs typeface="Arial"/>
            </a:endParaRPr>
          </a:p>
        </p:txBody>
      </p:sp>
      <p:sp>
        <p:nvSpPr>
          <p:cNvPr id="13" name="Content Placeholder 2">
            <a:extLst>
              <a:ext uri="{FF2B5EF4-FFF2-40B4-BE49-F238E27FC236}">
                <a16:creationId xmlns:a16="http://schemas.microsoft.com/office/drawing/2014/main" id="{134F3EE9-59EF-8866-189C-BEDF7EA599A3}"/>
              </a:ext>
            </a:extLst>
          </p:cNvPr>
          <p:cNvSpPr txBox="1">
            <a:spLocks/>
          </p:cNvSpPr>
          <p:nvPr/>
        </p:nvSpPr>
        <p:spPr>
          <a:xfrm>
            <a:off x="6047154" y="1173041"/>
            <a:ext cx="5328139" cy="4546723"/>
          </a:xfrm>
          <a:prstGeom prst="rect">
            <a:avLst/>
          </a:prstGeom>
        </p:spPr>
        <p:txBody>
          <a:bodyPr vert="horz" lIns="91440" tIns="45720" rIns="91440" bIns="45720" rtlCol="0" anchor="t">
            <a:normAutofit/>
          </a:bodyPr>
          <a:lst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7965" indent="-227965">
              <a:buNone/>
            </a:pPr>
            <a:endParaRPr lang="en-US" sz="1600" b="1" dirty="0">
              <a:latin typeface="Times New Roman"/>
              <a:cs typeface="Arial"/>
            </a:endParaRPr>
          </a:p>
        </p:txBody>
      </p:sp>
      <p:graphicFrame>
        <p:nvGraphicFramePr>
          <p:cNvPr id="15" name="Table 14">
            <a:extLst>
              <a:ext uri="{FF2B5EF4-FFF2-40B4-BE49-F238E27FC236}">
                <a16:creationId xmlns:a16="http://schemas.microsoft.com/office/drawing/2014/main" id="{C4E00016-A4C7-50FC-2278-8C398D36B9BD}"/>
              </a:ext>
            </a:extLst>
          </p:cNvPr>
          <p:cNvGraphicFramePr>
            <a:graphicFrameLocks noGrp="1"/>
          </p:cNvGraphicFramePr>
          <p:nvPr/>
        </p:nvGraphicFramePr>
        <p:xfrm>
          <a:off x="6047154" y="1945641"/>
          <a:ext cx="5591896" cy="1483359"/>
        </p:xfrm>
        <a:graphic>
          <a:graphicData uri="http://schemas.openxmlformats.org/drawingml/2006/table">
            <a:tbl>
              <a:tblPr firstRow="1" bandRow="1">
                <a:tableStyleId>{5C22544A-7EE6-4342-B048-85BDC9FD1C3A}</a:tableStyleId>
              </a:tblPr>
              <a:tblGrid>
                <a:gridCol w="1397974">
                  <a:extLst>
                    <a:ext uri="{9D8B030D-6E8A-4147-A177-3AD203B41FA5}">
                      <a16:colId xmlns:a16="http://schemas.microsoft.com/office/drawing/2014/main" val="3546161443"/>
                    </a:ext>
                  </a:extLst>
                </a:gridCol>
                <a:gridCol w="1397974">
                  <a:extLst>
                    <a:ext uri="{9D8B030D-6E8A-4147-A177-3AD203B41FA5}">
                      <a16:colId xmlns:a16="http://schemas.microsoft.com/office/drawing/2014/main" val="68387434"/>
                    </a:ext>
                  </a:extLst>
                </a:gridCol>
                <a:gridCol w="1397974">
                  <a:extLst>
                    <a:ext uri="{9D8B030D-6E8A-4147-A177-3AD203B41FA5}">
                      <a16:colId xmlns:a16="http://schemas.microsoft.com/office/drawing/2014/main" val="42364079"/>
                    </a:ext>
                  </a:extLst>
                </a:gridCol>
                <a:gridCol w="1397974">
                  <a:extLst>
                    <a:ext uri="{9D8B030D-6E8A-4147-A177-3AD203B41FA5}">
                      <a16:colId xmlns:a16="http://schemas.microsoft.com/office/drawing/2014/main" val="12995362"/>
                    </a:ext>
                  </a:extLst>
                </a:gridCol>
              </a:tblGrid>
              <a:tr h="370840">
                <a:tc>
                  <a:txBody>
                    <a:bodyPr/>
                    <a:lstStyle/>
                    <a:p>
                      <a:r>
                        <a:rPr lang="en-US" dirty="0"/>
                        <a:t>Classes</a:t>
                      </a:r>
                    </a:p>
                  </a:txBody>
                  <a:tcPr/>
                </a:tc>
                <a:tc>
                  <a:txBody>
                    <a:bodyPr/>
                    <a:lstStyle/>
                    <a:p>
                      <a:r>
                        <a:rPr lang="en-US" dirty="0"/>
                        <a:t>Precision</a:t>
                      </a:r>
                    </a:p>
                  </a:txBody>
                  <a:tcPr/>
                </a:tc>
                <a:tc>
                  <a:txBody>
                    <a:bodyPr/>
                    <a:lstStyle/>
                    <a:p>
                      <a:r>
                        <a:rPr lang="en-US" dirty="0"/>
                        <a:t>Recall</a:t>
                      </a:r>
                    </a:p>
                  </a:txBody>
                  <a:tcPr/>
                </a:tc>
                <a:tc>
                  <a:txBody>
                    <a:bodyPr/>
                    <a:lstStyle/>
                    <a:p>
                      <a:r>
                        <a:rPr lang="en-US" dirty="0"/>
                        <a:t>F1-Support</a:t>
                      </a:r>
                    </a:p>
                  </a:txBody>
                  <a:tcPr/>
                </a:tc>
                <a:extLst>
                  <a:ext uri="{0D108BD9-81ED-4DB2-BD59-A6C34878D82A}">
                    <a16:rowId xmlns:a16="http://schemas.microsoft.com/office/drawing/2014/main" val="93907011"/>
                  </a:ext>
                </a:extLst>
              </a:tr>
              <a:tr h="370840">
                <a:tc>
                  <a:txBody>
                    <a:bodyPr/>
                    <a:lstStyle/>
                    <a:p>
                      <a:pPr lvl="0">
                        <a:buNone/>
                      </a:pPr>
                      <a:r>
                        <a:rPr lang="en-US" sz="1800" b="0" i="0" u="none" strike="noStrike" noProof="0" dirty="0" err="1">
                          <a:latin typeface="Calibri"/>
                        </a:rPr>
                        <a:t>setosa</a:t>
                      </a:r>
                      <a:endParaRPr lang="en-US" dirty="0" err="1"/>
                    </a:p>
                  </a:txBody>
                  <a:tcPr/>
                </a:tc>
                <a:tc>
                  <a:txBody>
                    <a:bodyPr/>
                    <a:lstStyle/>
                    <a:p>
                      <a:pPr lvl="0">
                        <a:buNone/>
                      </a:pPr>
                      <a:r>
                        <a:rPr lang="en-US" sz="1800" b="0" i="0" u="none" strike="noStrike" noProof="0" dirty="0">
                          <a:latin typeface="Calibri"/>
                        </a:rPr>
                        <a:t>1.00</a:t>
                      </a:r>
                      <a:endParaRPr lang="en-US" dirty="0"/>
                    </a:p>
                  </a:txBody>
                  <a:tcPr/>
                </a:tc>
                <a:tc>
                  <a:txBody>
                    <a:bodyPr/>
                    <a:lstStyle/>
                    <a:p>
                      <a:pPr lvl="0">
                        <a:buNone/>
                      </a:pPr>
                      <a:r>
                        <a:rPr lang="en-US" sz="1800" b="0" i="0" u="none" strike="noStrike" noProof="0" dirty="0">
                          <a:latin typeface="Calibri"/>
                        </a:rPr>
                        <a:t>1.00</a:t>
                      </a:r>
                      <a:endParaRPr lang="en-US" dirty="0"/>
                    </a:p>
                  </a:txBody>
                  <a:tcPr/>
                </a:tc>
                <a:tc>
                  <a:txBody>
                    <a:bodyPr/>
                    <a:lstStyle/>
                    <a:p>
                      <a:pPr lvl="0">
                        <a:buNone/>
                      </a:pPr>
                      <a:r>
                        <a:rPr lang="en-US" sz="1800" b="0" i="0" u="none" strike="noStrike" noProof="0" dirty="0">
                          <a:latin typeface="Calibri"/>
                        </a:rPr>
                        <a:t>1.00</a:t>
                      </a:r>
                      <a:endParaRPr lang="en-US" dirty="0"/>
                    </a:p>
                  </a:txBody>
                  <a:tcPr/>
                </a:tc>
                <a:extLst>
                  <a:ext uri="{0D108BD9-81ED-4DB2-BD59-A6C34878D82A}">
                    <a16:rowId xmlns:a16="http://schemas.microsoft.com/office/drawing/2014/main" val="2191360221"/>
                  </a:ext>
                </a:extLst>
              </a:tr>
              <a:tr h="370840">
                <a:tc>
                  <a:txBody>
                    <a:bodyPr/>
                    <a:lstStyle/>
                    <a:p>
                      <a:pPr lvl="0">
                        <a:buNone/>
                      </a:pPr>
                      <a:r>
                        <a:rPr lang="en-US" sz="1800" b="0" i="0" u="none" strike="noStrike" noProof="0" dirty="0">
                          <a:latin typeface="Calibri"/>
                        </a:rPr>
                        <a:t>versicolor</a:t>
                      </a:r>
                      <a:endParaRPr lang="en-US" dirty="0"/>
                    </a:p>
                  </a:txBody>
                  <a:tcPr/>
                </a:tc>
                <a:tc>
                  <a:txBody>
                    <a:bodyPr/>
                    <a:lstStyle/>
                    <a:p>
                      <a:pPr lvl="0">
                        <a:buNone/>
                      </a:pPr>
                      <a:r>
                        <a:rPr lang="en-US" sz="1800" b="0" i="0" u="none" strike="noStrike" noProof="0" dirty="0">
                          <a:latin typeface="Calibri"/>
                        </a:rPr>
                        <a:t>0.88</a:t>
                      </a:r>
                      <a:endParaRPr lang="en-US" dirty="0"/>
                    </a:p>
                  </a:txBody>
                  <a:tcPr/>
                </a:tc>
                <a:tc>
                  <a:txBody>
                    <a:bodyPr/>
                    <a:lstStyle/>
                    <a:p>
                      <a:pPr lvl="0">
                        <a:buNone/>
                      </a:pPr>
                      <a:r>
                        <a:rPr lang="en-US" sz="1800" b="0" i="0" u="none" strike="noStrike" noProof="0" dirty="0">
                          <a:latin typeface="Calibri"/>
                        </a:rPr>
                        <a:t>0.88</a:t>
                      </a:r>
                      <a:endParaRPr lang="en-US" dirty="0"/>
                    </a:p>
                  </a:txBody>
                  <a:tcPr/>
                </a:tc>
                <a:tc>
                  <a:txBody>
                    <a:bodyPr/>
                    <a:lstStyle/>
                    <a:p>
                      <a:pPr lvl="0">
                        <a:buNone/>
                      </a:pPr>
                      <a:r>
                        <a:rPr lang="en-US" sz="1800" b="0" i="0" u="none" strike="noStrike" noProof="0" dirty="0">
                          <a:latin typeface="Calibri"/>
                        </a:rPr>
                        <a:t>0.88</a:t>
                      </a:r>
                      <a:endParaRPr lang="en-US" dirty="0"/>
                    </a:p>
                  </a:txBody>
                  <a:tcPr/>
                </a:tc>
                <a:extLst>
                  <a:ext uri="{0D108BD9-81ED-4DB2-BD59-A6C34878D82A}">
                    <a16:rowId xmlns:a16="http://schemas.microsoft.com/office/drawing/2014/main" val="1176430361"/>
                  </a:ext>
                </a:extLst>
              </a:tr>
              <a:tr h="370839">
                <a:tc>
                  <a:txBody>
                    <a:bodyPr/>
                    <a:lstStyle/>
                    <a:p>
                      <a:pPr lvl="0">
                        <a:buNone/>
                      </a:pPr>
                      <a:r>
                        <a:rPr lang="en-US" sz="1800" b="0" i="0" u="none" strike="noStrike" noProof="0" dirty="0">
                          <a:latin typeface="Calibri"/>
                        </a:rPr>
                        <a:t>virginica</a:t>
                      </a:r>
                      <a:endParaRPr lang="en-US" dirty="0"/>
                    </a:p>
                  </a:txBody>
                  <a:tcPr/>
                </a:tc>
                <a:tc>
                  <a:txBody>
                    <a:bodyPr/>
                    <a:lstStyle/>
                    <a:p>
                      <a:pPr lvl="0">
                        <a:buNone/>
                      </a:pPr>
                      <a:r>
                        <a:rPr lang="en-US" sz="1800" b="0" i="0" u="none" strike="noStrike" noProof="0" dirty="0">
                          <a:latin typeface="Calibri"/>
                        </a:rPr>
                        <a:t>0.88</a:t>
                      </a:r>
                      <a:endParaRPr lang="en-US" dirty="0"/>
                    </a:p>
                  </a:txBody>
                  <a:tcPr/>
                </a:tc>
                <a:tc>
                  <a:txBody>
                    <a:bodyPr/>
                    <a:lstStyle/>
                    <a:p>
                      <a:pPr lvl="0">
                        <a:buNone/>
                      </a:pPr>
                      <a:r>
                        <a:rPr lang="en-US" sz="1800" b="0" i="0" u="none" strike="noStrike" noProof="0" dirty="0">
                          <a:latin typeface="Calibri"/>
                        </a:rPr>
                        <a:t>0.88</a:t>
                      </a:r>
                      <a:endParaRPr lang="en-US" dirty="0"/>
                    </a:p>
                  </a:txBody>
                  <a:tcPr/>
                </a:tc>
                <a:tc>
                  <a:txBody>
                    <a:bodyPr/>
                    <a:lstStyle/>
                    <a:p>
                      <a:pPr lvl="0">
                        <a:buNone/>
                      </a:pPr>
                      <a:r>
                        <a:rPr lang="en-US" sz="1800" b="0" i="0" u="none" strike="noStrike" noProof="0" dirty="0">
                          <a:latin typeface="Calibri"/>
                        </a:rPr>
                        <a:t>0.88</a:t>
                      </a:r>
                      <a:endParaRPr lang="en-US" dirty="0"/>
                    </a:p>
                  </a:txBody>
                  <a:tcPr/>
                </a:tc>
                <a:extLst>
                  <a:ext uri="{0D108BD9-81ED-4DB2-BD59-A6C34878D82A}">
                    <a16:rowId xmlns:a16="http://schemas.microsoft.com/office/drawing/2014/main" val="606722653"/>
                  </a:ext>
                </a:extLst>
              </a:tr>
            </a:tbl>
          </a:graphicData>
        </a:graphic>
      </p:graphicFrame>
      <p:sp>
        <p:nvSpPr>
          <p:cNvPr id="19" name="TextBox 18">
            <a:extLst>
              <a:ext uri="{FF2B5EF4-FFF2-40B4-BE49-F238E27FC236}">
                <a16:creationId xmlns:a16="http://schemas.microsoft.com/office/drawing/2014/main" id="{50576252-85B9-D64A-C8E2-3FAFBF1987BD}"/>
              </a:ext>
            </a:extLst>
          </p:cNvPr>
          <p:cNvSpPr txBox="1"/>
          <p:nvPr/>
        </p:nvSpPr>
        <p:spPr>
          <a:xfrm>
            <a:off x="5932848" y="1020641"/>
            <a:ext cx="5820507"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200" dirty="0">
                <a:latin typeface="Times New Roman"/>
                <a:cs typeface="Times New Roman"/>
              </a:rPr>
              <a:t>Class-wise model evaluation metrics: </a:t>
            </a:r>
          </a:p>
        </p:txBody>
      </p:sp>
      <p:sp>
        <p:nvSpPr>
          <p:cNvPr id="2" name="Slide Number Placeholder 3">
            <a:extLst>
              <a:ext uri="{FF2B5EF4-FFF2-40B4-BE49-F238E27FC236}">
                <a16:creationId xmlns:a16="http://schemas.microsoft.com/office/drawing/2014/main" id="{A4E81D34-5C1F-6E86-E75E-36168843BA23}"/>
              </a:ext>
            </a:extLst>
          </p:cNvPr>
          <p:cNvSpPr txBox="1">
            <a:spLocks/>
          </p:cNvSpPr>
          <p:nvPr/>
        </p:nvSpPr>
        <p:spPr>
          <a:xfrm>
            <a:off x="91831" y="6287967"/>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DEBF6B5-A8B6-5742-91AE-8DC29EBB8E42}" type="slidenum">
              <a:rPr lang="en-US" smtClean="0"/>
              <a:pPr/>
              <a:t>31</a:t>
            </a:fld>
            <a:endParaRPr lang="en-US" dirty="0"/>
          </a:p>
        </p:txBody>
      </p:sp>
    </p:spTree>
    <p:extLst>
      <p:ext uri="{BB962C8B-B14F-4D97-AF65-F5344CB8AC3E}">
        <p14:creationId xmlns:p14="http://schemas.microsoft.com/office/powerpoint/2010/main" val="14779244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66A807C-4D27-7938-C312-61E1B9F65EA3}"/>
              </a:ext>
            </a:extLst>
          </p:cNvPr>
          <p:cNvSpPr>
            <a:spLocks noGrp="1"/>
          </p:cNvSpPr>
          <p:nvPr>
            <p:ph idx="1"/>
          </p:nvPr>
        </p:nvSpPr>
        <p:spPr>
          <a:xfrm>
            <a:off x="787401" y="1020640"/>
            <a:ext cx="5126894" cy="4546723"/>
          </a:xfrm>
        </p:spPr>
        <p:style>
          <a:lnRef idx="2">
            <a:schemeClr val="dk1"/>
          </a:lnRef>
          <a:fillRef idx="1">
            <a:schemeClr val="lt1"/>
          </a:fillRef>
          <a:effectRef idx="0">
            <a:schemeClr val="dk1"/>
          </a:effectRef>
          <a:fontRef idx="minor">
            <a:schemeClr val="dk1"/>
          </a:fontRef>
        </p:style>
        <p:txBody>
          <a:bodyPr vert="horz" lIns="91440" tIns="45720" rIns="91440" bIns="45720" rtlCol="0" anchor="t">
            <a:noAutofit/>
          </a:bodyPr>
          <a:lstStyle/>
          <a:p>
            <a:pPr marL="227965" indent="-227965">
              <a:lnSpc>
                <a:spcPct val="100000"/>
              </a:lnSpc>
              <a:buNone/>
            </a:pPr>
            <a:r>
              <a:rPr lang="en-US" sz="1600" b="1" dirty="0">
                <a:latin typeface="Times New Roman" panose="02020603050405020304" pitchFamily="18" charset="0"/>
                <a:ea typeface="+mn-lt"/>
                <a:cs typeface="Times New Roman" panose="02020603050405020304" pitchFamily="18" charset="0"/>
              </a:rPr>
              <a:t># &lt;== Plotting the decision boundary ==&gt;</a:t>
            </a:r>
          </a:p>
          <a:p>
            <a:pPr marL="227965" indent="-227965">
              <a:lnSpc>
                <a:spcPct val="100000"/>
              </a:lnSpc>
              <a:buNone/>
            </a:pPr>
            <a:r>
              <a:rPr lang="en-US" sz="1600" dirty="0" err="1">
                <a:latin typeface="Times New Roman" panose="02020603050405020304" pitchFamily="18" charset="0"/>
                <a:ea typeface="+mn-lt"/>
                <a:cs typeface="Times New Roman" panose="02020603050405020304" pitchFamily="18" charset="0"/>
              </a:rPr>
              <a:t>x_min</a:t>
            </a:r>
            <a:r>
              <a:rPr lang="en-US" sz="1600" dirty="0">
                <a:latin typeface="Times New Roman" panose="02020603050405020304" pitchFamily="18" charset="0"/>
                <a:ea typeface="+mn-lt"/>
                <a:cs typeface="Times New Roman" panose="02020603050405020304" pitchFamily="18" charset="0"/>
              </a:rPr>
              <a:t>, </a:t>
            </a:r>
            <a:r>
              <a:rPr lang="en-US" sz="1600" dirty="0" err="1">
                <a:latin typeface="Times New Roman" panose="02020603050405020304" pitchFamily="18" charset="0"/>
                <a:ea typeface="+mn-lt"/>
                <a:cs typeface="Times New Roman" panose="02020603050405020304" pitchFamily="18" charset="0"/>
              </a:rPr>
              <a:t>x_max</a:t>
            </a:r>
            <a:r>
              <a:rPr lang="en-US" sz="1600" dirty="0">
                <a:latin typeface="Times New Roman" panose="02020603050405020304" pitchFamily="18" charset="0"/>
                <a:ea typeface="+mn-lt"/>
                <a:cs typeface="Times New Roman" panose="02020603050405020304" pitchFamily="18" charset="0"/>
              </a:rPr>
              <a:t> = X[:, 0].min() - 1, X[:, 0].max() + 1</a:t>
            </a:r>
          </a:p>
          <a:p>
            <a:pPr marL="227965" indent="-227965">
              <a:lnSpc>
                <a:spcPct val="100000"/>
              </a:lnSpc>
              <a:buNone/>
            </a:pPr>
            <a:r>
              <a:rPr lang="en-US" sz="1600" dirty="0" err="1">
                <a:latin typeface="Times New Roman" panose="02020603050405020304" pitchFamily="18" charset="0"/>
                <a:ea typeface="+mn-lt"/>
                <a:cs typeface="Times New Roman" panose="02020603050405020304" pitchFamily="18" charset="0"/>
              </a:rPr>
              <a:t>y_min</a:t>
            </a:r>
            <a:r>
              <a:rPr lang="en-US" sz="1600" dirty="0">
                <a:latin typeface="Times New Roman" panose="02020603050405020304" pitchFamily="18" charset="0"/>
                <a:ea typeface="+mn-lt"/>
                <a:cs typeface="Times New Roman" panose="02020603050405020304" pitchFamily="18" charset="0"/>
              </a:rPr>
              <a:t>, </a:t>
            </a:r>
            <a:r>
              <a:rPr lang="en-US" sz="1600" dirty="0" err="1">
                <a:latin typeface="Times New Roman" panose="02020603050405020304" pitchFamily="18" charset="0"/>
                <a:ea typeface="+mn-lt"/>
                <a:cs typeface="Times New Roman" panose="02020603050405020304" pitchFamily="18" charset="0"/>
              </a:rPr>
              <a:t>y_max</a:t>
            </a:r>
            <a:r>
              <a:rPr lang="en-US" sz="1600" dirty="0">
                <a:latin typeface="Times New Roman" panose="02020603050405020304" pitchFamily="18" charset="0"/>
                <a:ea typeface="+mn-lt"/>
                <a:cs typeface="Times New Roman" panose="02020603050405020304" pitchFamily="18" charset="0"/>
              </a:rPr>
              <a:t> = X[:, 1].min() - 1, X[:, 1].max() + 1</a:t>
            </a:r>
          </a:p>
          <a:p>
            <a:pPr marL="227965" indent="-227965">
              <a:lnSpc>
                <a:spcPct val="100000"/>
              </a:lnSpc>
              <a:buNone/>
            </a:pPr>
            <a:r>
              <a:rPr lang="en-US" sz="1600" dirty="0">
                <a:latin typeface="Times New Roman" panose="02020603050405020304" pitchFamily="18" charset="0"/>
                <a:ea typeface="+mn-lt"/>
                <a:cs typeface="Times New Roman" panose="02020603050405020304" pitchFamily="18" charset="0"/>
              </a:rPr>
              <a:t>xx, </a:t>
            </a:r>
            <a:r>
              <a:rPr lang="en-US" sz="1600" dirty="0" err="1">
                <a:latin typeface="Times New Roman" panose="02020603050405020304" pitchFamily="18" charset="0"/>
                <a:ea typeface="+mn-lt"/>
                <a:cs typeface="Times New Roman" panose="02020603050405020304" pitchFamily="18" charset="0"/>
              </a:rPr>
              <a:t>yy</a:t>
            </a:r>
            <a:r>
              <a:rPr lang="en-US" sz="1600" dirty="0">
                <a:latin typeface="Times New Roman" panose="02020603050405020304" pitchFamily="18" charset="0"/>
                <a:ea typeface="+mn-lt"/>
                <a:cs typeface="Times New Roman" panose="02020603050405020304" pitchFamily="18" charset="0"/>
              </a:rPr>
              <a:t> = </a:t>
            </a:r>
            <a:r>
              <a:rPr lang="en-US" sz="1600" dirty="0" err="1">
                <a:latin typeface="Times New Roman" panose="02020603050405020304" pitchFamily="18" charset="0"/>
                <a:ea typeface="+mn-lt"/>
                <a:cs typeface="Times New Roman" panose="02020603050405020304" pitchFamily="18" charset="0"/>
              </a:rPr>
              <a:t>np.meshgrid</a:t>
            </a:r>
            <a:r>
              <a:rPr lang="en-US" sz="1600" dirty="0">
                <a:latin typeface="Times New Roman" panose="02020603050405020304" pitchFamily="18" charset="0"/>
                <a:ea typeface="+mn-lt"/>
                <a:cs typeface="Times New Roman" panose="02020603050405020304" pitchFamily="18" charset="0"/>
              </a:rPr>
              <a:t>(</a:t>
            </a:r>
            <a:r>
              <a:rPr lang="en-US" sz="1600" dirty="0" err="1">
                <a:latin typeface="Times New Roman" panose="02020603050405020304" pitchFamily="18" charset="0"/>
                <a:ea typeface="+mn-lt"/>
                <a:cs typeface="Times New Roman" panose="02020603050405020304" pitchFamily="18" charset="0"/>
              </a:rPr>
              <a:t>np.arange</a:t>
            </a:r>
            <a:r>
              <a:rPr lang="en-US" sz="1600" dirty="0">
                <a:latin typeface="Times New Roman" panose="02020603050405020304" pitchFamily="18" charset="0"/>
                <a:ea typeface="+mn-lt"/>
                <a:cs typeface="Times New Roman" panose="02020603050405020304" pitchFamily="18" charset="0"/>
              </a:rPr>
              <a:t>(</a:t>
            </a:r>
            <a:r>
              <a:rPr lang="en-US" sz="1600" dirty="0" err="1">
                <a:latin typeface="Times New Roman" panose="02020603050405020304" pitchFamily="18" charset="0"/>
                <a:ea typeface="+mn-lt"/>
                <a:cs typeface="Times New Roman" panose="02020603050405020304" pitchFamily="18" charset="0"/>
              </a:rPr>
              <a:t>x_min</a:t>
            </a:r>
            <a:r>
              <a:rPr lang="en-US" sz="1600" dirty="0">
                <a:latin typeface="Times New Roman" panose="02020603050405020304" pitchFamily="18" charset="0"/>
                <a:ea typeface="+mn-lt"/>
                <a:cs typeface="Times New Roman" panose="02020603050405020304" pitchFamily="18" charset="0"/>
              </a:rPr>
              <a:t>, </a:t>
            </a:r>
            <a:r>
              <a:rPr lang="en-US" sz="1600" dirty="0" err="1">
                <a:latin typeface="Times New Roman" panose="02020603050405020304" pitchFamily="18" charset="0"/>
                <a:ea typeface="+mn-lt"/>
                <a:cs typeface="Times New Roman" panose="02020603050405020304" pitchFamily="18" charset="0"/>
              </a:rPr>
              <a:t>x_max</a:t>
            </a:r>
            <a:r>
              <a:rPr lang="en-US" sz="1600" dirty="0">
                <a:latin typeface="Times New Roman" panose="02020603050405020304" pitchFamily="18" charset="0"/>
                <a:ea typeface="+mn-lt"/>
                <a:cs typeface="Times New Roman" panose="02020603050405020304" pitchFamily="18" charset="0"/>
              </a:rPr>
              <a:t>, 0.02),</a:t>
            </a:r>
          </a:p>
          <a:p>
            <a:pPr marL="227965" indent="-227965">
              <a:lnSpc>
                <a:spcPct val="100000"/>
              </a:lnSpc>
              <a:buNone/>
            </a:pPr>
            <a:r>
              <a:rPr lang="en-US" sz="1600" dirty="0">
                <a:latin typeface="Times New Roman" panose="02020603050405020304" pitchFamily="18" charset="0"/>
                <a:ea typeface="+mn-lt"/>
                <a:cs typeface="Times New Roman" panose="02020603050405020304" pitchFamily="18" charset="0"/>
              </a:rPr>
              <a:t>                     </a:t>
            </a:r>
            <a:r>
              <a:rPr lang="en-US" sz="1600" dirty="0" err="1">
                <a:latin typeface="Times New Roman" panose="02020603050405020304" pitchFamily="18" charset="0"/>
                <a:ea typeface="+mn-lt"/>
                <a:cs typeface="Times New Roman" panose="02020603050405020304" pitchFamily="18" charset="0"/>
              </a:rPr>
              <a:t>np.arange</a:t>
            </a:r>
            <a:r>
              <a:rPr lang="en-US" sz="1600" dirty="0">
                <a:latin typeface="Times New Roman" panose="02020603050405020304" pitchFamily="18" charset="0"/>
                <a:ea typeface="+mn-lt"/>
                <a:cs typeface="Times New Roman" panose="02020603050405020304" pitchFamily="18" charset="0"/>
              </a:rPr>
              <a:t>(</a:t>
            </a:r>
            <a:r>
              <a:rPr lang="en-US" sz="1600" dirty="0" err="1">
                <a:latin typeface="Times New Roman" panose="02020603050405020304" pitchFamily="18" charset="0"/>
                <a:ea typeface="+mn-lt"/>
                <a:cs typeface="Times New Roman" panose="02020603050405020304" pitchFamily="18" charset="0"/>
              </a:rPr>
              <a:t>y_min</a:t>
            </a:r>
            <a:r>
              <a:rPr lang="en-US" sz="1600" dirty="0">
                <a:latin typeface="Times New Roman" panose="02020603050405020304" pitchFamily="18" charset="0"/>
                <a:ea typeface="+mn-lt"/>
                <a:cs typeface="Times New Roman" panose="02020603050405020304" pitchFamily="18" charset="0"/>
              </a:rPr>
              <a:t>, </a:t>
            </a:r>
            <a:r>
              <a:rPr lang="en-US" sz="1600" dirty="0" err="1">
                <a:latin typeface="Times New Roman" panose="02020603050405020304" pitchFamily="18" charset="0"/>
                <a:ea typeface="+mn-lt"/>
                <a:cs typeface="Times New Roman" panose="02020603050405020304" pitchFamily="18" charset="0"/>
              </a:rPr>
              <a:t>y_max</a:t>
            </a:r>
            <a:r>
              <a:rPr lang="en-US" sz="1600" dirty="0">
                <a:latin typeface="Times New Roman" panose="02020603050405020304" pitchFamily="18" charset="0"/>
                <a:ea typeface="+mn-lt"/>
                <a:cs typeface="Times New Roman" panose="02020603050405020304" pitchFamily="18" charset="0"/>
              </a:rPr>
              <a:t>, 0.02))</a:t>
            </a:r>
          </a:p>
          <a:p>
            <a:pPr marL="227965" indent="-227965">
              <a:lnSpc>
                <a:spcPct val="100000"/>
              </a:lnSpc>
              <a:buNone/>
            </a:pPr>
            <a:r>
              <a:rPr lang="en-US" sz="1600" dirty="0">
                <a:latin typeface="Times New Roman" panose="02020603050405020304" pitchFamily="18" charset="0"/>
                <a:ea typeface="+mn-lt"/>
                <a:cs typeface="Times New Roman" panose="02020603050405020304" pitchFamily="18" charset="0"/>
              </a:rPr>
              <a:t>Z = </a:t>
            </a:r>
            <a:r>
              <a:rPr lang="en-US" sz="1600" dirty="0" err="1">
                <a:latin typeface="Times New Roman" panose="02020603050405020304" pitchFamily="18" charset="0"/>
                <a:ea typeface="+mn-lt"/>
                <a:cs typeface="Times New Roman" panose="02020603050405020304" pitchFamily="18" charset="0"/>
              </a:rPr>
              <a:t>svm.predict</a:t>
            </a:r>
            <a:r>
              <a:rPr lang="en-US" sz="1600" dirty="0">
                <a:latin typeface="Times New Roman" panose="02020603050405020304" pitchFamily="18" charset="0"/>
                <a:ea typeface="+mn-lt"/>
                <a:cs typeface="Times New Roman" panose="02020603050405020304" pitchFamily="18" charset="0"/>
              </a:rPr>
              <a:t>(</a:t>
            </a:r>
            <a:r>
              <a:rPr lang="en-US" sz="1600" dirty="0" err="1">
                <a:latin typeface="Times New Roman" panose="02020603050405020304" pitchFamily="18" charset="0"/>
                <a:ea typeface="+mn-lt"/>
                <a:cs typeface="Times New Roman" panose="02020603050405020304" pitchFamily="18" charset="0"/>
              </a:rPr>
              <a:t>np.c</a:t>
            </a:r>
            <a:r>
              <a:rPr lang="en-US" sz="1600" dirty="0">
                <a:latin typeface="Times New Roman" panose="02020603050405020304" pitchFamily="18" charset="0"/>
                <a:ea typeface="+mn-lt"/>
                <a:cs typeface="Times New Roman" panose="02020603050405020304" pitchFamily="18" charset="0"/>
              </a:rPr>
              <a:t>_[</a:t>
            </a:r>
            <a:r>
              <a:rPr lang="en-US" sz="1600" dirty="0" err="1">
                <a:latin typeface="Times New Roman" panose="02020603050405020304" pitchFamily="18" charset="0"/>
                <a:ea typeface="+mn-lt"/>
                <a:cs typeface="Times New Roman" panose="02020603050405020304" pitchFamily="18" charset="0"/>
              </a:rPr>
              <a:t>xx.ravel</a:t>
            </a:r>
            <a:r>
              <a:rPr lang="en-US" sz="1600" dirty="0">
                <a:latin typeface="Times New Roman" panose="02020603050405020304" pitchFamily="18" charset="0"/>
                <a:ea typeface="+mn-lt"/>
                <a:cs typeface="Times New Roman" panose="02020603050405020304" pitchFamily="18" charset="0"/>
              </a:rPr>
              <a:t>(), </a:t>
            </a:r>
            <a:r>
              <a:rPr lang="en-US" sz="1600" dirty="0" err="1">
                <a:latin typeface="Times New Roman" panose="02020603050405020304" pitchFamily="18" charset="0"/>
                <a:ea typeface="+mn-lt"/>
                <a:cs typeface="Times New Roman" panose="02020603050405020304" pitchFamily="18" charset="0"/>
              </a:rPr>
              <a:t>yy.ravel</a:t>
            </a:r>
            <a:r>
              <a:rPr lang="en-US" sz="1600" dirty="0">
                <a:latin typeface="Times New Roman" panose="02020603050405020304" pitchFamily="18" charset="0"/>
                <a:ea typeface="+mn-lt"/>
                <a:cs typeface="Times New Roman" panose="02020603050405020304" pitchFamily="18" charset="0"/>
              </a:rPr>
              <a:t>()])</a:t>
            </a:r>
          </a:p>
          <a:p>
            <a:pPr marL="227965" indent="-227965">
              <a:lnSpc>
                <a:spcPct val="100000"/>
              </a:lnSpc>
              <a:buNone/>
            </a:pPr>
            <a:r>
              <a:rPr lang="en-US" sz="1600" dirty="0">
                <a:latin typeface="Times New Roman" panose="02020603050405020304" pitchFamily="18" charset="0"/>
                <a:ea typeface="+mn-lt"/>
                <a:cs typeface="Times New Roman" panose="02020603050405020304" pitchFamily="18" charset="0"/>
              </a:rPr>
              <a:t>Z = </a:t>
            </a:r>
            <a:r>
              <a:rPr lang="en-US" sz="1600" dirty="0" err="1">
                <a:latin typeface="Times New Roman" panose="02020603050405020304" pitchFamily="18" charset="0"/>
                <a:ea typeface="+mn-lt"/>
                <a:cs typeface="Times New Roman" panose="02020603050405020304" pitchFamily="18" charset="0"/>
              </a:rPr>
              <a:t>Z.reshape</a:t>
            </a:r>
            <a:r>
              <a:rPr lang="en-US" sz="1600" dirty="0">
                <a:latin typeface="Times New Roman" panose="02020603050405020304" pitchFamily="18" charset="0"/>
                <a:ea typeface="+mn-lt"/>
                <a:cs typeface="Times New Roman" panose="02020603050405020304" pitchFamily="18" charset="0"/>
              </a:rPr>
              <a:t>(</a:t>
            </a:r>
            <a:r>
              <a:rPr lang="en-US" sz="1600" dirty="0" err="1">
                <a:latin typeface="Times New Roman" panose="02020603050405020304" pitchFamily="18" charset="0"/>
                <a:ea typeface="+mn-lt"/>
                <a:cs typeface="Times New Roman" panose="02020603050405020304" pitchFamily="18" charset="0"/>
              </a:rPr>
              <a:t>xx.shape</a:t>
            </a:r>
            <a:r>
              <a:rPr lang="en-US" sz="1600" dirty="0">
                <a:latin typeface="Times New Roman" panose="02020603050405020304" pitchFamily="18" charset="0"/>
                <a:ea typeface="+mn-lt"/>
                <a:cs typeface="Times New Roman" panose="02020603050405020304" pitchFamily="18" charset="0"/>
              </a:rPr>
              <a:t>)</a:t>
            </a:r>
          </a:p>
          <a:p>
            <a:pPr marL="227965" indent="-227965">
              <a:lnSpc>
                <a:spcPct val="100000"/>
              </a:lnSpc>
              <a:buNone/>
            </a:pPr>
            <a:endParaRPr lang="en-US" sz="1600" dirty="0">
              <a:latin typeface="Times New Roman" panose="02020603050405020304" pitchFamily="18" charset="0"/>
              <a:ea typeface="+mn-lt"/>
              <a:cs typeface="Times New Roman" panose="02020603050405020304" pitchFamily="18" charset="0"/>
            </a:endParaRPr>
          </a:p>
          <a:p>
            <a:pPr marL="227965" indent="-227965">
              <a:lnSpc>
                <a:spcPct val="100000"/>
              </a:lnSpc>
              <a:buNone/>
            </a:pPr>
            <a:r>
              <a:rPr lang="en-US" sz="1600" dirty="0" err="1">
                <a:latin typeface="Times New Roman" panose="02020603050405020304" pitchFamily="18" charset="0"/>
                <a:cs typeface="Times New Roman" panose="02020603050405020304" pitchFamily="18" charset="0"/>
              </a:rPr>
              <a:t>plt.figure</a:t>
            </a:r>
            <a:r>
              <a:rPr lang="en-US" sz="1600" dirty="0">
                <a:latin typeface="Times New Roman" panose="02020603050405020304" pitchFamily="18" charset="0"/>
                <a:cs typeface="Times New Roman" panose="02020603050405020304" pitchFamily="18" charset="0"/>
              </a:rPr>
              <a:t>(</a:t>
            </a:r>
            <a:r>
              <a:rPr lang="en-US" sz="1600" dirty="0" err="1">
                <a:latin typeface="Times New Roman" panose="02020603050405020304" pitchFamily="18" charset="0"/>
                <a:cs typeface="Times New Roman" panose="02020603050405020304" pitchFamily="18" charset="0"/>
              </a:rPr>
              <a:t>figsize</a:t>
            </a:r>
            <a:r>
              <a:rPr lang="en-US" sz="1600" dirty="0">
                <a:latin typeface="Times New Roman" panose="02020603050405020304" pitchFamily="18" charset="0"/>
                <a:cs typeface="Times New Roman" panose="02020603050405020304" pitchFamily="18" charset="0"/>
              </a:rPr>
              <a:t>=(8, 6))</a:t>
            </a:r>
          </a:p>
          <a:p>
            <a:pPr marL="227965" indent="-227965">
              <a:lnSpc>
                <a:spcPct val="100000"/>
              </a:lnSpc>
              <a:buNone/>
            </a:pPr>
            <a:r>
              <a:rPr lang="en-US" sz="1600" dirty="0" err="1">
                <a:latin typeface="Times New Roman" panose="02020603050405020304" pitchFamily="18" charset="0"/>
                <a:cs typeface="Times New Roman" panose="02020603050405020304" pitchFamily="18" charset="0"/>
              </a:rPr>
              <a:t>plt.contourf</a:t>
            </a:r>
            <a:r>
              <a:rPr lang="en-US" sz="1600" dirty="0">
                <a:latin typeface="Times New Roman" panose="02020603050405020304" pitchFamily="18" charset="0"/>
                <a:cs typeface="Times New Roman" panose="02020603050405020304" pitchFamily="18" charset="0"/>
              </a:rPr>
              <a:t>(xx, </a:t>
            </a:r>
            <a:r>
              <a:rPr lang="en-US" sz="1600" dirty="0" err="1">
                <a:latin typeface="Times New Roman" panose="02020603050405020304" pitchFamily="18" charset="0"/>
                <a:cs typeface="Times New Roman" panose="02020603050405020304" pitchFamily="18" charset="0"/>
              </a:rPr>
              <a:t>yy</a:t>
            </a:r>
            <a:r>
              <a:rPr lang="en-US" sz="1600" dirty="0">
                <a:latin typeface="Times New Roman" panose="02020603050405020304" pitchFamily="18" charset="0"/>
                <a:cs typeface="Times New Roman" panose="02020603050405020304" pitchFamily="18" charset="0"/>
              </a:rPr>
              <a:t>, Z, alpha=0.5, </a:t>
            </a:r>
            <a:r>
              <a:rPr lang="en-US" sz="1600" dirty="0" err="1">
                <a:latin typeface="Times New Roman" panose="02020603050405020304" pitchFamily="18" charset="0"/>
                <a:cs typeface="Times New Roman" panose="02020603050405020304" pitchFamily="18" charset="0"/>
              </a:rPr>
              <a:t>cmap</a:t>
            </a:r>
            <a:r>
              <a:rPr lang="en-US" sz="1600" dirty="0">
                <a:latin typeface="Times New Roman" panose="02020603050405020304" pitchFamily="18" charset="0"/>
                <a:cs typeface="Times New Roman" panose="02020603050405020304" pitchFamily="18" charset="0"/>
              </a:rPr>
              <a:t>='plasma')</a:t>
            </a:r>
          </a:p>
          <a:p>
            <a:pPr marL="227965" indent="-227965">
              <a:lnSpc>
                <a:spcPct val="100000"/>
              </a:lnSpc>
              <a:buNone/>
            </a:pPr>
            <a:r>
              <a:rPr lang="en-US" sz="1600" dirty="0">
                <a:latin typeface="Times New Roman" panose="02020603050405020304" pitchFamily="18" charset="0"/>
                <a:cs typeface="Times New Roman" panose="02020603050405020304" pitchFamily="18" charset="0"/>
              </a:rPr>
              <a:t>scatter = </a:t>
            </a:r>
            <a:r>
              <a:rPr lang="en-US" sz="1600" dirty="0" err="1">
                <a:latin typeface="Times New Roman" panose="02020603050405020304" pitchFamily="18" charset="0"/>
                <a:cs typeface="Times New Roman" panose="02020603050405020304" pitchFamily="18" charset="0"/>
              </a:rPr>
              <a:t>plt.scatter</a:t>
            </a:r>
            <a:r>
              <a:rPr lang="en-US" sz="1600" dirty="0">
                <a:latin typeface="Times New Roman" panose="02020603050405020304" pitchFamily="18" charset="0"/>
                <a:cs typeface="Times New Roman" panose="02020603050405020304" pitchFamily="18" charset="0"/>
              </a:rPr>
              <a:t>(X[:, 0], X[:, 1], c=y, </a:t>
            </a:r>
            <a:r>
              <a:rPr lang="en-US" sz="1600" dirty="0" err="1">
                <a:latin typeface="Times New Roman" panose="02020603050405020304" pitchFamily="18" charset="0"/>
                <a:cs typeface="Times New Roman" panose="02020603050405020304" pitchFamily="18" charset="0"/>
              </a:rPr>
              <a:t>edgecolors</a:t>
            </a:r>
            <a:r>
              <a:rPr lang="en-US" sz="1600" dirty="0">
                <a:latin typeface="Times New Roman" panose="02020603050405020304" pitchFamily="18" charset="0"/>
                <a:cs typeface="Times New Roman" panose="02020603050405020304" pitchFamily="18" charset="0"/>
              </a:rPr>
              <a:t>='k', </a:t>
            </a:r>
            <a:r>
              <a:rPr lang="en-US" sz="1600" dirty="0" err="1">
                <a:latin typeface="Times New Roman" panose="02020603050405020304" pitchFamily="18" charset="0"/>
                <a:cs typeface="Times New Roman" panose="02020603050405020304" pitchFamily="18" charset="0"/>
              </a:rPr>
              <a:t>cmap</a:t>
            </a:r>
            <a:r>
              <a:rPr lang="en-US" sz="1600" dirty="0">
                <a:latin typeface="Times New Roman" panose="02020603050405020304" pitchFamily="18" charset="0"/>
                <a:cs typeface="Times New Roman" panose="02020603050405020304" pitchFamily="18" charset="0"/>
              </a:rPr>
              <a:t>='plasma')</a:t>
            </a:r>
          </a:p>
        </p:txBody>
      </p:sp>
      <p:sp>
        <p:nvSpPr>
          <p:cNvPr id="9" name="Title 1">
            <a:extLst>
              <a:ext uri="{FF2B5EF4-FFF2-40B4-BE49-F238E27FC236}">
                <a16:creationId xmlns:a16="http://schemas.microsoft.com/office/drawing/2014/main" id="{F304881A-B878-9D99-CE1C-B82585D851A5}"/>
              </a:ext>
            </a:extLst>
          </p:cNvPr>
          <p:cNvSpPr>
            <a:spLocks noGrp="1"/>
          </p:cNvSpPr>
          <p:nvPr>
            <p:ph type="title"/>
          </p:nvPr>
        </p:nvSpPr>
        <p:spPr>
          <a:xfrm>
            <a:off x="-365" y="3663"/>
            <a:ext cx="12195906" cy="729641"/>
          </a:xfrm>
          <a:solidFill>
            <a:srgbClr val="FFC000"/>
          </a:solidFill>
        </p:spPr>
        <p:txBody>
          <a:bodyPr>
            <a:normAutofit/>
          </a:bodyPr>
          <a:lstStyle/>
          <a:p>
            <a:pPr algn="ctr"/>
            <a:r>
              <a:rPr lang="en-US" sz="3000" b="1" dirty="0">
                <a:latin typeface="Times New Roman"/>
                <a:cs typeface="Times New Roman"/>
              </a:rPr>
              <a:t>Implementation: Decision Boundary</a:t>
            </a:r>
            <a:endParaRPr lang="en-US" sz="3000" dirty="0">
              <a:latin typeface="Times New Roman"/>
              <a:cs typeface="Times New Roman"/>
            </a:endParaRPr>
          </a:p>
        </p:txBody>
      </p:sp>
      <p:sp>
        <p:nvSpPr>
          <p:cNvPr id="4" name="Content Placeholder 2">
            <a:extLst>
              <a:ext uri="{FF2B5EF4-FFF2-40B4-BE49-F238E27FC236}">
                <a16:creationId xmlns:a16="http://schemas.microsoft.com/office/drawing/2014/main" id="{E3C22F2E-78B4-BCFE-B3F1-F509D79D11C7}"/>
              </a:ext>
            </a:extLst>
          </p:cNvPr>
          <p:cNvSpPr txBox="1">
            <a:spLocks/>
          </p:cNvSpPr>
          <p:nvPr/>
        </p:nvSpPr>
        <p:spPr>
          <a:xfrm>
            <a:off x="6277706" y="1020640"/>
            <a:ext cx="5126893" cy="4546723"/>
          </a:xfrm>
          <a:prstGeom prst="rect">
            <a:avLst/>
          </a:prstGeom>
        </p:spPr>
        <p:style>
          <a:lnRef idx="2">
            <a:schemeClr val="dk1"/>
          </a:lnRef>
          <a:fillRef idx="1">
            <a:schemeClr val="lt1"/>
          </a:fillRef>
          <a:effectRef idx="0">
            <a:schemeClr val="dk1"/>
          </a:effectRef>
          <a:fontRef idx="minor">
            <a:schemeClr val="dk1"/>
          </a:fontRef>
        </p:style>
        <p:txBody>
          <a:bodyPr vert="horz" lIns="91440" tIns="45720" rIns="91440" bIns="45720" rtlCol="0" anchor="t">
            <a:normAutofit lnSpcReduction="10000"/>
          </a:bodyPr>
          <a:lst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7965" indent="-227965">
              <a:lnSpc>
                <a:spcPct val="100000"/>
              </a:lnSpc>
              <a:buNone/>
            </a:pPr>
            <a:r>
              <a:rPr lang="en-US" sz="1600" dirty="0" err="1">
                <a:latin typeface="Times New Roman" panose="02020603050405020304" pitchFamily="18" charset="0"/>
                <a:cs typeface="Times New Roman" panose="02020603050405020304" pitchFamily="18" charset="0"/>
              </a:rPr>
              <a:t>plt.xlabel</a:t>
            </a:r>
            <a:r>
              <a:rPr lang="en-US" sz="1600" dirty="0">
                <a:latin typeface="Times New Roman" panose="02020603050405020304" pitchFamily="18" charset="0"/>
                <a:cs typeface="Times New Roman" panose="02020603050405020304" pitchFamily="18" charset="0"/>
              </a:rPr>
              <a:t>('Sepal Length (cm)')</a:t>
            </a:r>
          </a:p>
          <a:p>
            <a:pPr marL="227965" indent="-227965">
              <a:lnSpc>
                <a:spcPct val="100000"/>
              </a:lnSpc>
              <a:buNone/>
            </a:pPr>
            <a:r>
              <a:rPr lang="en-US" sz="1600" dirty="0" err="1">
                <a:latin typeface="Times New Roman" panose="02020603050405020304" pitchFamily="18" charset="0"/>
                <a:cs typeface="Times New Roman" panose="02020603050405020304" pitchFamily="18" charset="0"/>
              </a:rPr>
              <a:t>plt.ylabel</a:t>
            </a:r>
            <a:r>
              <a:rPr lang="en-US" sz="1600" dirty="0">
                <a:latin typeface="Times New Roman" panose="02020603050405020304" pitchFamily="18" charset="0"/>
                <a:cs typeface="Times New Roman" panose="02020603050405020304" pitchFamily="18" charset="0"/>
              </a:rPr>
              <a:t>('Petal Width (cm)')</a:t>
            </a:r>
            <a:endParaRPr lang="en-US" sz="1600" dirty="0">
              <a:latin typeface="Times New Roman"/>
              <a:ea typeface="+mn-lt"/>
              <a:cs typeface="Times New Roman"/>
            </a:endParaRPr>
          </a:p>
          <a:p>
            <a:pPr marL="227965" indent="-227965">
              <a:lnSpc>
                <a:spcPct val="100000"/>
              </a:lnSpc>
              <a:buNone/>
            </a:pPr>
            <a:r>
              <a:rPr lang="en-US" sz="1600" dirty="0" err="1">
                <a:latin typeface="Times New Roman"/>
                <a:ea typeface="+mn-lt"/>
                <a:cs typeface="Times New Roman"/>
              </a:rPr>
              <a:t>plt.title</a:t>
            </a:r>
            <a:r>
              <a:rPr lang="en-US" sz="1600" dirty="0">
                <a:latin typeface="Times New Roman"/>
                <a:ea typeface="+mn-lt"/>
                <a:cs typeface="Times New Roman"/>
              </a:rPr>
              <a:t>('Data Points Classification using Non-linear Kernel SVM (Poly)')</a:t>
            </a:r>
            <a:endParaRPr lang="en-US" sz="1600" dirty="0">
              <a:latin typeface="Times New Roman"/>
              <a:cs typeface="Calibri"/>
            </a:endParaRPr>
          </a:p>
          <a:p>
            <a:pPr marL="227965" indent="-227965">
              <a:lnSpc>
                <a:spcPct val="100000"/>
              </a:lnSpc>
              <a:buNone/>
            </a:pPr>
            <a:r>
              <a:rPr lang="en-US" sz="1600" dirty="0">
                <a:latin typeface="Times New Roman"/>
                <a:ea typeface="+mn-lt"/>
                <a:cs typeface="Times New Roman"/>
              </a:rPr>
              <a:t>legend = </a:t>
            </a:r>
            <a:r>
              <a:rPr lang="en-US" sz="1600" dirty="0" err="1">
                <a:latin typeface="Times New Roman"/>
                <a:ea typeface="+mn-lt"/>
                <a:cs typeface="Times New Roman"/>
              </a:rPr>
              <a:t>plt.legend</a:t>
            </a:r>
            <a:r>
              <a:rPr lang="en-US" sz="1600" dirty="0">
                <a:latin typeface="Times New Roman"/>
                <a:ea typeface="+mn-lt"/>
                <a:cs typeface="Times New Roman"/>
              </a:rPr>
              <a:t>(*</a:t>
            </a:r>
            <a:r>
              <a:rPr lang="en-US" sz="1600" dirty="0" err="1">
                <a:latin typeface="Times New Roman"/>
                <a:ea typeface="+mn-lt"/>
                <a:cs typeface="Times New Roman"/>
              </a:rPr>
              <a:t>scatter.legend_elements</a:t>
            </a:r>
            <a:r>
              <a:rPr lang="en-US" sz="1600" dirty="0">
                <a:latin typeface="Times New Roman"/>
                <a:ea typeface="+mn-lt"/>
                <a:cs typeface="Times New Roman"/>
              </a:rPr>
              <a:t>(), title="Classes")</a:t>
            </a:r>
            <a:endParaRPr lang="en-US" sz="1600" dirty="0">
              <a:latin typeface="Times New Roman"/>
              <a:cs typeface="Calibri"/>
            </a:endParaRPr>
          </a:p>
          <a:p>
            <a:pPr marL="227965" indent="-227965">
              <a:lnSpc>
                <a:spcPct val="100000"/>
              </a:lnSpc>
              <a:buNone/>
            </a:pPr>
            <a:endParaRPr lang="en-US" sz="1600" dirty="0">
              <a:latin typeface="Times New Roman"/>
              <a:ea typeface="+mn-lt"/>
              <a:cs typeface="Calibri"/>
            </a:endParaRPr>
          </a:p>
          <a:p>
            <a:pPr marL="227965" indent="-227965">
              <a:lnSpc>
                <a:spcPct val="100000"/>
              </a:lnSpc>
              <a:buNone/>
            </a:pPr>
            <a:r>
              <a:rPr lang="en-US" sz="1600" b="1" dirty="0">
                <a:latin typeface="Times New Roman"/>
                <a:ea typeface="+mn-lt"/>
                <a:cs typeface="Calibri"/>
              </a:rPr>
              <a:t># &lt;== Calculating the accuracy ==&gt;</a:t>
            </a:r>
          </a:p>
          <a:p>
            <a:pPr marL="227965" indent="-227965">
              <a:lnSpc>
                <a:spcPct val="100000"/>
              </a:lnSpc>
              <a:buNone/>
            </a:pPr>
            <a:r>
              <a:rPr lang="en-US" sz="1600" dirty="0" err="1">
                <a:latin typeface="Times New Roman"/>
                <a:ea typeface="+mn-lt"/>
                <a:cs typeface="Calibri"/>
              </a:rPr>
              <a:t>y_pred</a:t>
            </a:r>
            <a:r>
              <a:rPr lang="en-US" sz="1600" dirty="0">
                <a:latin typeface="Times New Roman"/>
                <a:ea typeface="+mn-lt"/>
                <a:cs typeface="Calibri"/>
              </a:rPr>
              <a:t> = </a:t>
            </a:r>
            <a:r>
              <a:rPr lang="en-US" sz="1600" dirty="0" err="1">
                <a:latin typeface="Times New Roman"/>
                <a:ea typeface="+mn-lt"/>
                <a:cs typeface="Calibri"/>
              </a:rPr>
              <a:t>svm.predict</a:t>
            </a:r>
            <a:r>
              <a:rPr lang="en-US" sz="1600" dirty="0">
                <a:latin typeface="Times New Roman"/>
                <a:ea typeface="+mn-lt"/>
                <a:cs typeface="Calibri"/>
              </a:rPr>
              <a:t>(</a:t>
            </a:r>
            <a:r>
              <a:rPr lang="en-US" sz="1600" dirty="0" err="1">
                <a:latin typeface="Times New Roman"/>
                <a:ea typeface="+mn-lt"/>
                <a:cs typeface="Calibri"/>
              </a:rPr>
              <a:t>X_test</a:t>
            </a:r>
            <a:r>
              <a:rPr lang="en-US" sz="1600" dirty="0">
                <a:latin typeface="Times New Roman"/>
                <a:ea typeface="+mn-lt"/>
                <a:cs typeface="Calibri"/>
              </a:rPr>
              <a:t>)</a:t>
            </a:r>
            <a:endParaRPr lang="en-US" sz="1600" dirty="0">
              <a:latin typeface="Times New Roman"/>
              <a:cs typeface="Calibri"/>
            </a:endParaRPr>
          </a:p>
          <a:p>
            <a:pPr marL="227965" indent="-227965">
              <a:lnSpc>
                <a:spcPct val="100000"/>
              </a:lnSpc>
              <a:buNone/>
            </a:pPr>
            <a:r>
              <a:rPr lang="en-US" sz="1600" dirty="0">
                <a:latin typeface="Times New Roman"/>
                <a:ea typeface="+mn-lt"/>
                <a:cs typeface="Calibri"/>
              </a:rPr>
              <a:t>accuracy = (</a:t>
            </a:r>
            <a:r>
              <a:rPr lang="en-US" sz="1600" dirty="0" err="1">
                <a:latin typeface="Times New Roman"/>
                <a:ea typeface="+mn-lt"/>
                <a:cs typeface="Calibri"/>
              </a:rPr>
              <a:t>y_pred</a:t>
            </a:r>
            <a:r>
              <a:rPr lang="en-US" sz="1600" dirty="0">
                <a:latin typeface="Times New Roman"/>
                <a:ea typeface="+mn-lt"/>
                <a:cs typeface="Calibri"/>
              </a:rPr>
              <a:t> == </a:t>
            </a:r>
            <a:r>
              <a:rPr lang="en-US" sz="1600" dirty="0" err="1">
                <a:latin typeface="Times New Roman"/>
                <a:ea typeface="+mn-lt"/>
                <a:cs typeface="Calibri"/>
              </a:rPr>
              <a:t>y_test</a:t>
            </a:r>
            <a:r>
              <a:rPr lang="en-US" sz="1600" dirty="0">
                <a:latin typeface="Times New Roman"/>
                <a:ea typeface="+mn-lt"/>
                <a:cs typeface="Calibri"/>
              </a:rPr>
              <a:t>).mean()</a:t>
            </a:r>
            <a:endParaRPr lang="en-US" sz="1600" dirty="0">
              <a:latin typeface="Times New Roman"/>
              <a:cs typeface="Calibri"/>
            </a:endParaRPr>
          </a:p>
          <a:p>
            <a:pPr marL="227965" indent="-227965">
              <a:lnSpc>
                <a:spcPct val="100000"/>
              </a:lnSpc>
              <a:buNone/>
            </a:pPr>
            <a:r>
              <a:rPr lang="en-US" sz="1600" dirty="0" err="1">
                <a:latin typeface="Times New Roman"/>
                <a:ea typeface="+mn-lt"/>
                <a:cs typeface="Calibri"/>
              </a:rPr>
              <a:t>plt.text</a:t>
            </a:r>
            <a:r>
              <a:rPr lang="en-US" sz="1600" dirty="0">
                <a:latin typeface="Times New Roman"/>
                <a:ea typeface="+mn-lt"/>
                <a:cs typeface="Calibri"/>
              </a:rPr>
              <a:t>(5.5, 0, </a:t>
            </a:r>
            <a:r>
              <a:rPr lang="en-US" sz="1600" dirty="0" err="1">
                <a:latin typeface="Times New Roman"/>
                <a:ea typeface="+mn-lt"/>
                <a:cs typeface="Calibri"/>
              </a:rPr>
              <a:t>f'Accuracy</a:t>
            </a:r>
            <a:r>
              <a:rPr lang="en-US" sz="1600" dirty="0">
                <a:latin typeface="Times New Roman"/>
                <a:ea typeface="+mn-lt"/>
                <a:cs typeface="Calibri"/>
              </a:rPr>
              <a:t>: {accuracy * 100:.2f}%', </a:t>
            </a:r>
            <a:r>
              <a:rPr lang="en-US" sz="1600" dirty="0" err="1">
                <a:latin typeface="Times New Roman"/>
                <a:ea typeface="+mn-lt"/>
                <a:cs typeface="Calibri"/>
              </a:rPr>
              <a:t>fontsize</a:t>
            </a:r>
            <a:r>
              <a:rPr lang="en-US" sz="1600" dirty="0">
                <a:latin typeface="Times New Roman"/>
                <a:ea typeface="+mn-lt"/>
                <a:cs typeface="Calibri"/>
              </a:rPr>
              <a:t>=12, </a:t>
            </a:r>
            <a:r>
              <a:rPr lang="en-US" sz="1600" dirty="0" err="1">
                <a:latin typeface="Times New Roman"/>
                <a:ea typeface="+mn-lt"/>
                <a:cs typeface="Calibri"/>
              </a:rPr>
              <a:t>bbox</a:t>
            </a:r>
            <a:r>
              <a:rPr lang="en-US" sz="1600" dirty="0">
                <a:latin typeface="Times New Roman"/>
                <a:ea typeface="+mn-lt"/>
                <a:cs typeface="Calibri"/>
              </a:rPr>
              <a:t>=</a:t>
            </a:r>
            <a:r>
              <a:rPr lang="en-US" sz="1600" dirty="0" err="1">
                <a:latin typeface="Times New Roman"/>
                <a:ea typeface="+mn-lt"/>
                <a:cs typeface="Calibri"/>
              </a:rPr>
              <a:t>dict</a:t>
            </a:r>
            <a:r>
              <a:rPr lang="en-US" sz="1600" dirty="0">
                <a:latin typeface="Times New Roman"/>
                <a:ea typeface="+mn-lt"/>
                <a:cs typeface="Calibri"/>
              </a:rPr>
              <a:t>(</a:t>
            </a:r>
            <a:r>
              <a:rPr lang="en-US" sz="1600" dirty="0" err="1">
                <a:latin typeface="Times New Roman"/>
                <a:ea typeface="+mn-lt"/>
                <a:cs typeface="Calibri"/>
              </a:rPr>
              <a:t>facecolor</a:t>
            </a:r>
            <a:r>
              <a:rPr lang="en-US" sz="1600" dirty="0">
                <a:latin typeface="Times New Roman"/>
                <a:ea typeface="+mn-lt"/>
                <a:cs typeface="Calibri"/>
              </a:rPr>
              <a:t>='white', alpha=0.7))</a:t>
            </a:r>
          </a:p>
          <a:p>
            <a:pPr marL="227965" indent="-227965">
              <a:lnSpc>
                <a:spcPct val="100000"/>
              </a:lnSpc>
              <a:buNone/>
            </a:pPr>
            <a:r>
              <a:rPr lang="en-US" sz="1600" dirty="0" err="1">
                <a:latin typeface="Times New Roman"/>
                <a:ea typeface="+mn-lt"/>
                <a:cs typeface="Calibri"/>
              </a:rPr>
              <a:t>plt.show</a:t>
            </a:r>
            <a:r>
              <a:rPr lang="en-US" sz="1600" dirty="0">
                <a:latin typeface="Times New Roman"/>
                <a:ea typeface="+mn-lt"/>
                <a:cs typeface="Calibri"/>
              </a:rPr>
              <a:t>()</a:t>
            </a:r>
          </a:p>
          <a:p>
            <a:pPr marL="0" indent="0">
              <a:lnSpc>
                <a:spcPct val="100000"/>
              </a:lnSpc>
              <a:buNone/>
            </a:pPr>
            <a:endParaRPr lang="en-US" sz="1600" dirty="0">
              <a:latin typeface="Times New Roman"/>
              <a:ea typeface="+mn-lt"/>
              <a:cs typeface="Times New Roman"/>
            </a:endParaRPr>
          </a:p>
          <a:p>
            <a:pPr marL="227965" indent="-227965">
              <a:lnSpc>
                <a:spcPct val="100000"/>
              </a:lnSpc>
              <a:buNone/>
            </a:pPr>
            <a:endParaRPr lang="en-US" sz="1600" b="1" dirty="0">
              <a:latin typeface="Times New Roman"/>
              <a:ea typeface="+mn-lt"/>
              <a:cs typeface="Arial"/>
            </a:endParaRPr>
          </a:p>
        </p:txBody>
      </p:sp>
      <p:sp>
        <p:nvSpPr>
          <p:cNvPr id="2" name="Slide Number Placeholder 3">
            <a:extLst>
              <a:ext uri="{FF2B5EF4-FFF2-40B4-BE49-F238E27FC236}">
                <a16:creationId xmlns:a16="http://schemas.microsoft.com/office/drawing/2014/main" id="{0F06C876-F9FC-CB32-E4A1-E7115EFDA3FC}"/>
              </a:ext>
            </a:extLst>
          </p:cNvPr>
          <p:cNvSpPr txBox="1">
            <a:spLocks/>
          </p:cNvSpPr>
          <p:nvPr/>
        </p:nvSpPr>
        <p:spPr>
          <a:xfrm>
            <a:off x="91831" y="6287967"/>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DEBF6B5-A8B6-5742-91AE-8DC29EBB8E42}" type="slidenum">
              <a:rPr lang="en-US" smtClean="0"/>
              <a:pPr/>
              <a:t>32</a:t>
            </a:fld>
            <a:endParaRPr lang="en-US" dirty="0"/>
          </a:p>
        </p:txBody>
      </p:sp>
    </p:spTree>
    <p:extLst>
      <p:ext uri="{BB962C8B-B14F-4D97-AF65-F5344CB8AC3E}">
        <p14:creationId xmlns:p14="http://schemas.microsoft.com/office/powerpoint/2010/main" val="18184666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F304881A-B878-9D99-CE1C-B82585D851A5}"/>
              </a:ext>
            </a:extLst>
          </p:cNvPr>
          <p:cNvSpPr>
            <a:spLocks noGrp="1"/>
          </p:cNvSpPr>
          <p:nvPr>
            <p:ph type="title"/>
          </p:nvPr>
        </p:nvSpPr>
        <p:spPr>
          <a:xfrm>
            <a:off x="-365" y="3663"/>
            <a:ext cx="12195906" cy="729641"/>
          </a:xfrm>
          <a:solidFill>
            <a:srgbClr val="FFC000"/>
          </a:solidFill>
        </p:spPr>
        <p:txBody>
          <a:bodyPr>
            <a:normAutofit/>
          </a:bodyPr>
          <a:lstStyle/>
          <a:p>
            <a:pPr algn="ctr"/>
            <a:r>
              <a:rPr lang="en-US" sz="3000" b="1" dirty="0">
                <a:latin typeface="Times New Roman"/>
                <a:cs typeface="Times New Roman"/>
              </a:rPr>
              <a:t>Implementation: Decision Boundary</a:t>
            </a:r>
            <a:endParaRPr lang="en-US" sz="3000" dirty="0">
              <a:latin typeface="Times New Roman"/>
              <a:cs typeface="Times New Roman"/>
            </a:endParaRPr>
          </a:p>
        </p:txBody>
      </p:sp>
      <p:sp>
        <p:nvSpPr>
          <p:cNvPr id="8" name="TextBox 7">
            <a:extLst>
              <a:ext uri="{FF2B5EF4-FFF2-40B4-BE49-F238E27FC236}">
                <a16:creationId xmlns:a16="http://schemas.microsoft.com/office/drawing/2014/main" id="{8666EBCB-9E8D-64F2-AF63-0D2AF810CB7E}"/>
              </a:ext>
            </a:extLst>
          </p:cNvPr>
          <p:cNvSpPr txBox="1"/>
          <p:nvPr/>
        </p:nvSpPr>
        <p:spPr>
          <a:xfrm>
            <a:off x="474785" y="782300"/>
            <a:ext cx="11242430"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200" dirty="0">
                <a:latin typeface="Times New Roman"/>
                <a:cs typeface="Times New Roman"/>
              </a:rPr>
              <a:t>The resulting decision boundary with accuracy is as:</a:t>
            </a:r>
            <a:endParaRPr lang="en-US" sz="2200" dirty="0"/>
          </a:p>
        </p:txBody>
      </p:sp>
      <p:pic>
        <p:nvPicPr>
          <p:cNvPr id="2" name="Picture 1" descr="A graph of data points&#10;&#10;Description automatically generated">
            <a:extLst>
              <a:ext uri="{FF2B5EF4-FFF2-40B4-BE49-F238E27FC236}">
                <a16:creationId xmlns:a16="http://schemas.microsoft.com/office/drawing/2014/main" id="{CE1FC445-8E18-62D4-4A04-B572C026A802}"/>
              </a:ext>
            </a:extLst>
          </p:cNvPr>
          <p:cNvPicPr>
            <a:picLocks noChangeAspect="1"/>
          </p:cNvPicPr>
          <p:nvPr/>
        </p:nvPicPr>
        <p:blipFill>
          <a:blip r:embed="rId2"/>
          <a:stretch>
            <a:fillRect/>
          </a:stretch>
        </p:blipFill>
        <p:spPr>
          <a:xfrm>
            <a:off x="2835031" y="1286824"/>
            <a:ext cx="6155387" cy="4788876"/>
          </a:xfrm>
          <a:prstGeom prst="rect">
            <a:avLst/>
          </a:prstGeom>
        </p:spPr>
      </p:pic>
      <p:sp>
        <p:nvSpPr>
          <p:cNvPr id="3" name="Slide Number Placeholder 3">
            <a:extLst>
              <a:ext uri="{FF2B5EF4-FFF2-40B4-BE49-F238E27FC236}">
                <a16:creationId xmlns:a16="http://schemas.microsoft.com/office/drawing/2014/main" id="{9653ED96-3252-015E-D875-8A3FFF21FD76}"/>
              </a:ext>
            </a:extLst>
          </p:cNvPr>
          <p:cNvSpPr txBox="1">
            <a:spLocks/>
          </p:cNvSpPr>
          <p:nvPr/>
        </p:nvSpPr>
        <p:spPr>
          <a:xfrm>
            <a:off x="91831" y="6287967"/>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DEBF6B5-A8B6-5742-91AE-8DC29EBB8E42}" type="slidenum">
              <a:rPr lang="en-US" smtClean="0"/>
              <a:pPr/>
              <a:t>33</a:t>
            </a:fld>
            <a:endParaRPr lang="en-US" dirty="0"/>
          </a:p>
        </p:txBody>
      </p:sp>
    </p:spTree>
    <p:extLst>
      <p:ext uri="{BB962C8B-B14F-4D97-AF65-F5344CB8AC3E}">
        <p14:creationId xmlns:p14="http://schemas.microsoft.com/office/powerpoint/2010/main" val="426015923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66A807C-4D27-7938-C312-61E1B9F65EA3}"/>
              </a:ext>
            </a:extLst>
          </p:cNvPr>
          <p:cNvSpPr>
            <a:spLocks noGrp="1"/>
          </p:cNvSpPr>
          <p:nvPr>
            <p:ph idx="1"/>
          </p:nvPr>
        </p:nvSpPr>
        <p:spPr>
          <a:xfrm>
            <a:off x="506046" y="1219933"/>
            <a:ext cx="10515600" cy="4351339"/>
          </a:xfrm>
        </p:spPr>
        <p:txBody>
          <a:bodyPr vert="horz" lIns="91440" tIns="45720" rIns="91440" bIns="45720" rtlCol="0" anchor="t">
            <a:normAutofit/>
          </a:bodyPr>
          <a:lstStyle/>
          <a:p>
            <a:pPr marL="227965" indent="-227965"/>
            <a:endParaRPr lang="en-US" dirty="0">
              <a:ea typeface="Calibri" panose="020F0502020204030204"/>
              <a:cs typeface="Calibri" panose="020F0502020204030204"/>
            </a:endParaRPr>
          </a:p>
          <a:p>
            <a:pPr marL="227965" indent="-227965"/>
            <a:endParaRPr lang="en-US" dirty="0">
              <a:ea typeface="Calibri" panose="020F0502020204030204"/>
              <a:cs typeface="Calibri" panose="020F0502020204030204"/>
            </a:endParaRPr>
          </a:p>
          <a:p>
            <a:pPr marL="227965" indent="-227965"/>
            <a:endParaRPr lang="en-US" dirty="0">
              <a:ea typeface="Calibri" panose="020F0502020204030204"/>
              <a:cs typeface="Calibri" panose="020F0502020204030204"/>
            </a:endParaRPr>
          </a:p>
          <a:p>
            <a:pPr marL="227965" indent="-227965"/>
            <a:endParaRPr lang="en-US" dirty="0">
              <a:ea typeface="Calibri" panose="020F0502020204030204"/>
              <a:cs typeface="Calibri" panose="020F0502020204030204"/>
            </a:endParaRPr>
          </a:p>
          <a:p>
            <a:pPr marL="0" indent="0" algn="ctr">
              <a:buNone/>
            </a:pPr>
            <a:r>
              <a:rPr lang="en-US" dirty="0">
                <a:latin typeface="Times New Roman"/>
                <a:ea typeface="Calibri"/>
                <a:cs typeface="Calibri"/>
              </a:rPr>
              <a:t>Code Link: </a:t>
            </a:r>
            <a:r>
              <a:rPr lang="en-US" dirty="0">
                <a:latin typeface="Times New Roman"/>
                <a:ea typeface="+mn-lt"/>
                <a:cs typeface="+mn-lt"/>
                <a:hlinkClick r:id="rId2"/>
              </a:rPr>
              <a:t>http://tiny.cc/non-linear-svm-example</a:t>
            </a:r>
            <a:endParaRPr lang="en-US" dirty="0">
              <a:latin typeface="Times New Roman"/>
              <a:ea typeface="Calibri"/>
              <a:cs typeface="Calibri"/>
            </a:endParaRPr>
          </a:p>
        </p:txBody>
      </p:sp>
      <p:sp>
        <p:nvSpPr>
          <p:cNvPr id="9" name="Title 1">
            <a:extLst>
              <a:ext uri="{FF2B5EF4-FFF2-40B4-BE49-F238E27FC236}">
                <a16:creationId xmlns:a16="http://schemas.microsoft.com/office/drawing/2014/main" id="{F304881A-B878-9D99-CE1C-B82585D851A5}"/>
              </a:ext>
            </a:extLst>
          </p:cNvPr>
          <p:cNvSpPr>
            <a:spLocks noGrp="1"/>
          </p:cNvSpPr>
          <p:nvPr>
            <p:ph type="title"/>
          </p:nvPr>
        </p:nvSpPr>
        <p:spPr>
          <a:xfrm>
            <a:off x="-365" y="3663"/>
            <a:ext cx="12195906" cy="729641"/>
          </a:xfrm>
          <a:solidFill>
            <a:srgbClr val="FFC000"/>
          </a:solidFill>
        </p:spPr>
        <p:txBody>
          <a:bodyPr>
            <a:normAutofit/>
          </a:bodyPr>
          <a:lstStyle/>
          <a:p>
            <a:pPr algn="ctr"/>
            <a:r>
              <a:rPr lang="en-US" sz="3000" b="1">
                <a:latin typeface="Times New Roman"/>
                <a:cs typeface="Times New Roman"/>
              </a:rPr>
              <a:t>Implementation: Code</a:t>
            </a:r>
            <a:endParaRPr lang="en-US" sz="3000">
              <a:latin typeface="Times New Roman"/>
              <a:cs typeface="Times New Roman"/>
            </a:endParaRPr>
          </a:p>
        </p:txBody>
      </p:sp>
      <p:sp>
        <p:nvSpPr>
          <p:cNvPr id="5" name="Slide Number Placeholder 3">
            <a:extLst>
              <a:ext uri="{FF2B5EF4-FFF2-40B4-BE49-F238E27FC236}">
                <a16:creationId xmlns:a16="http://schemas.microsoft.com/office/drawing/2014/main" id="{D790C79E-8DAB-E30A-8DF8-A52BC2B5B1F0}"/>
              </a:ext>
            </a:extLst>
          </p:cNvPr>
          <p:cNvSpPr txBox="1">
            <a:spLocks/>
          </p:cNvSpPr>
          <p:nvPr/>
        </p:nvSpPr>
        <p:spPr>
          <a:xfrm>
            <a:off x="91831" y="6287967"/>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DEBF6B5-A8B6-5742-91AE-8DC29EBB8E42}" type="slidenum">
              <a:rPr lang="en-US" smtClean="0"/>
              <a:pPr/>
              <a:t>34</a:t>
            </a:fld>
            <a:endParaRPr lang="en-US" dirty="0"/>
          </a:p>
        </p:txBody>
      </p:sp>
    </p:spTree>
    <p:extLst>
      <p:ext uri="{BB962C8B-B14F-4D97-AF65-F5344CB8AC3E}">
        <p14:creationId xmlns:p14="http://schemas.microsoft.com/office/powerpoint/2010/main" val="272423260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82F383-0E89-0261-018D-DF2819B172D4}"/>
              </a:ext>
            </a:extLst>
          </p:cNvPr>
          <p:cNvSpPr>
            <a:spLocks noGrp="1"/>
          </p:cNvSpPr>
          <p:nvPr>
            <p:ph type="title"/>
          </p:nvPr>
        </p:nvSpPr>
        <p:spPr>
          <a:xfrm>
            <a:off x="-365" y="3663"/>
            <a:ext cx="12195906" cy="729641"/>
          </a:xfrm>
          <a:solidFill>
            <a:srgbClr val="FFC000"/>
          </a:solidFill>
        </p:spPr>
        <p:txBody>
          <a:bodyPr>
            <a:normAutofit/>
          </a:bodyPr>
          <a:lstStyle/>
          <a:p>
            <a:pPr algn="ctr"/>
            <a:r>
              <a:rPr lang="en-US" sz="3000" b="1">
                <a:latin typeface="Times New Roman"/>
                <a:cs typeface="Calibri Light"/>
              </a:rPr>
              <a:t>Non-Linear SVM: Comparision</a:t>
            </a:r>
          </a:p>
        </p:txBody>
      </p:sp>
      <p:sp>
        <p:nvSpPr>
          <p:cNvPr id="3" name="Text Placeholder 2">
            <a:extLst>
              <a:ext uri="{FF2B5EF4-FFF2-40B4-BE49-F238E27FC236}">
                <a16:creationId xmlns:a16="http://schemas.microsoft.com/office/drawing/2014/main" id="{ED909F92-FC62-1E88-38E4-15CC0932B67E}"/>
              </a:ext>
            </a:extLst>
          </p:cNvPr>
          <p:cNvSpPr>
            <a:spLocks noGrp="1"/>
          </p:cNvSpPr>
          <p:nvPr>
            <p:ph type="body" idx="1"/>
          </p:nvPr>
        </p:nvSpPr>
        <p:spPr>
          <a:xfrm>
            <a:off x="839789" y="977778"/>
            <a:ext cx="5157787" cy="823912"/>
          </a:xfrm>
        </p:spPr>
        <p:txBody>
          <a:bodyPr vert="horz" lIns="91440" tIns="45720" rIns="91440" bIns="45720" rtlCol="0" anchor="ctr">
            <a:normAutofit/>
          </a:bodyPr>
          <a:lstStyle/>
          <a:p>
            <a:pPr algn="ctr"/>
            <a:r>
              <a:rPr lang="en-US" sz="2600">
                <a:latin typeface="Times New Roman"/>
                <a:cs typeface="Calibri" panose="020F0502020204030204"/>
              </a:rPr>
              <a:t>Advantages</a:t>
            </a:r>
          </a:p>
        </p:txBody>
      </p:sp>
      <p:sp>
        <p:nvSpPr>
          <p:cNvPr id="5" name="Content Placeholder 4">
            <a:extLst>
              <a:ext uri="{FF2B5EF4-FFF2-40B4-BE49-F238E27FC236}">
                <a16:creationId xmlns:a16="http://schemas.microsoft.com/office/drawing/2014/main" id="{0B76FAD0-9587-DD9D-9D59-02458604DF6D}"/>
              </a:ext>
            </a:extLst>
          </p:cNvPr>
          <p:cNvSpPr>
            <a:spLocks noGrp="1"/>
          </p:cNvSpPr>
          <p:nvPr>
            <p:ph sz="half" idx="2"/>
          </p:nvPr>
        </p:nvSpPr>
        <p:spPr>
          <a:xfrm>
            <a:off x="839789" y="1791922"/>
            <a:ext cx="5157787" cy="4055818"/>
          </a:xfrm>
        </p:spPr>
        <p:txBody>
          <a:bodyPr vert="horz" lIns="91440" tIns="45720" rIns="91440" bIns="45720" rtlCol="0" anchor="t">
            <a:normAutofit/>
          </a:bodyPr>
          <a:lstStyle/>
          <a:p>
            <a:pPr marL="514350" indent="-514350">
              <a:lnSpc>
                <a:spcPct val="150000"/>
              </a:lnSpc>
              <a:buAutoNum type="arabicPeriod"/>
            </a:pPr>
            <a:r>
              <a:rPr lang="en-US" sz="2400">
                <a:latin typeface="Times New Roman"/>
                <a:cs typeface="Times New Roman"/>
              </a:rPr>
              <a:t>Handling Non-Linearity</a:t>
            </a:r>
            <a:endParaRPr lang="en-US"/>
          </a:p>
          <a:p>
            <a:pPr marL="514350" indent="-514350">
              <a:lnSpc>
                <a:spcPct val="150000"/>
              </a:lnSpc>
              <a:buAutoNum type="arabicPeriod"/>
            </a:pPr>
            <a:r>
              <a:rPr lang="en-US" sz="2400">
                <a:latin typeface="Times New Roman"/>
                <a:ea typeface="Calibri"/>
                <a:cs typeface="Times New Roman"/>
              </a:rPr>
              <a:t>High Accuracy</a:t>
            </a:r>
          </a:p>
          <a:p>
            <a:pPr marL="514350" indent="-514350">
              <a:lnSpc>
                <a:spcPct val="150000"/>
              </a:lnSpc>
              <a:buAutoNum type="arabicPeriod"/>
            </a:pPr>
            <a:r>
              <a:rPr lang="en-US" sz="2400">
                <a:latin typeface="Times New Roman"/>
                <a:ea typeface="Calibri"/>
                <a:cs typeface="Times New Roman"/>
              </a:rPr>
              <a:t>Robust to Outliers</a:t>
            </a:r>
          </a:p>
          <a:p>
            <a:pPr marL="514350" indent="-514350">
              <a:lnSpc>
                <a:spcPct val="150000"/>
              </a:lnSpc>
              <a:buAutoNum type="arabicPeriod"/>
            </a:pPr>
            <a:r>
              <a:rPr lang="en-US" sz="2400">
                <a:latin typeface="Times New Roman"/>
                <a:ea typeface="Calibri"/>
                <a:cs typeface="Times New Roman"/>
              </a:rPr>
              <a:t>Effective in High Dimensional</a:t>
            </a:r>
          </a:p>
          <a:p>
            <a:pPr marL="514350" indent="-514350">
              <a:lnSpc>
                <a:spcPct val="150000"/>
              </a:lnSpc>
              <a:buAutoNum type="arabicPeriod"/>
            </a:pPr>
            <a:r>
              <a:rPr lang="en-US" sz="2400">
                <a:latin typeface="Times New Roman"/>
                <a:ea typeface="Calibri"/>
                <a:cs typeface="Times New Roman"/>
              </a:rPr>
              <a:t>Wide Range of Applications</a:t>
            </a:r>
          </a:p>
          <a:p>
            <a:pPr marL="514350" indent="-514350">
              <a:lnSpc>
                <a:spcPct val="150000"/>
              </a:lnSpc>
              <a:buAutoNum type="arabicPeriod"/>
            </a:pPr>
            <a:endParaRPr lang="en-US" sz="2400">
              <a:latin typeface="Times New Roman"/>
              <a:ea typeface="Calibri"/>
              <a:cs typeface="Times New Roman"/>
            </a:endParaRPr>
          </a:p>
        </p:txBody>
      </p:sp>
      <p:sp>
        <p:nvSpPr>
          <p:cNvPr id="6" name="Text Placeholder 5">
            <a:extLst>
              <a:ext uri="{FF2B5EF4-FFF2-40B4-BE49-F238E27FC236}">
                <a16:creationId xmlns:a16="http://schemas.microsoft.com/office/drawing/2014/main" id="{82E8BE28-0055-3447-95B0-CDA56B922255}"/>
              </a:ext>
            </a:extLst>
          </p:cNvPr>
          <p:cNvSpPr>
            <a:spLocks noGrp="1"/>
          </p:cNvSpPr>
          <p:nvPr>
            <p:ph type="body" sz="quarter" idx="3"/>
          </p:nvPr>
        </p:nvSpPr>
        <p:spPr>
          <a:xfrm>
            <a:off x="6172201" y="977778"/>
            <a:ext cx="5183188" cy="823912"/>
          </a:xfrm>
        </p:spPr>
        <p:txBody>
          <a:bodyPr vert="horz" lIns="91440" tIns="45720" rIns="91440" bIns="45720" rtlCol="0" anchor="ctr">
            <a:normAutofit/>
          </a:bodyPr>
          <a:lstStyle/>
          <a:p>
            <a:pPr algn="ctr"/>
            <a:r>
              <a:rPr lang="en-US" sz="2600">
                <a:latin typeface="Times New Roman"/>
                <a:cs typeface="Calibri" panose="020F0502020204030204"/>
              </a:rPr>
              <a:t>Limitations</a:t>
            </a:r>
          </a:p>
        </p:txBody>
      </p:sp>
      <p:sp>
        <p:nvSpPr>
          <p:cNvPr id="7" name="Content Placeholder 6">
            <a:extLst>
              <a:ext uri="{FF2B5EF4-FFF2-40B4-BE49-F238E27FC236}">
                <a16:creationId xmlns:a16="http://schemas.microsoft.com/office/drawing/2014/main" id="{D455DE15-DD35-9F82-D00F-E45CABB8E524}"/>
              </a:ext>
            </a:extLst>
          </p:cNvPr>
          <p:cNvSpPr>
            <a:spLocks noGrp="1"/>
          </p:cNvSpPr>
          <p:nvPr>
            <p:ph sz="quarter" idx="4"/>
          </p:nvPr>
        </p:nvSpPr>
        <p:spPr>
          <a:xfrm>
            <a:off x="6269893" y="1791922"/>
            <a:ext cx="5183188" cy="4055818"/>
          </a:xfrm>
        </p:spPr>
        <p:txBody>
          <a:bodyPr vert="horz" lIns="91440" tIns="45720" rIns="91440" bIns="45720" rtlCol="0" anchor="t">
            <a:normAutofit/>
          </a:bodyPr>
          <a:lstStyle/>
          <a:p>
            <a:pPr marL="514350" indent="-514350">
              <a:lnSpc>
                <a:spcPct val="150000"/>
              </a:lnSpc>
              <a:buAutoNum type="arabicPeriod"/>
            </a:pPr>
            <a:r>
              <a:rPr lang="en-US" sz="2400">
                <a:latin typeface="Times New Roman"/>
                <a:cs typeface="Times New Roman"/>
              </a:rPr>
              <a:t>Computationally Intensive</a:t>
            </a:r>
          </a:p>
          <a:p>
            <a:pPr marL="514350" indent="-514350">
              <a:lnSpc>
                <a:spcPct val="150000"/>
              </a:lnSpc>
              <a:buAutoNum type="arabicPeriod"/>
            </a:pPr>
            <a:r>
              <a:rPr lang="en-US" sz="2400">
                <a:latin typeface="Times New Roman"/>
                <a:ea typeface="Calibri"/>
                <a:cs typeface="Times New Roman"/>
              </a:rPr>
              <a:t>Parameter Sensitivity</a:t>
            </a:r>
          </a:p>
          <a:p>
            <a:pPr marL="514350" indent="-514350">
              <a:lnSpc>
                <a:spcPct val="150000"/>
              </a:lnSpc>
              <a:buAutoNum type="arabicPeriod"/>
            </a:pPr>
            <a:r>
              <a:rPr lang="en-US" sz="2400">
                <a:latin typeface="Times New Roman"/>
                <a:ea typeface="Calibri"/>
                <a:cs typeface="Times New Roman"/>
              </a:rPr>
              <a:t>Limited Scalability</a:t>
            </a:r>
          </a:p>
          <a:p>
            <a:pPr marL="514350" indent="-514350">
              <a:lnSpc>
                <a:spcPct val="150000"/>
              </a:lnSpc>
              <a:buAutoNum type="arabicPeriod"/>
            </a:pPr>
            <a:r>
              <a:rPr lang="en-US" sz="2400">
                <a:latin typeface="Times New Roman"/>
                <a:ea typeface="Calibri"/>
                <a:cs typeface="Times New Roman"/>
              </a:rPr>
              <a:t>Prone to Overfitting</a:t>
            </a:r>
          </a:p>
          <a:p>
            <a:pPr marL="514350" indent="-514350">
              <a:lnSpc>
                <a:spcPct val="150000"/>
              </a:lnSpc>
              <a:buAutoNum type="arabicPeriod"/>
            </a:pPr>
            <a:r>
              <a:rPr lang="en-US" sz="2400">
                <a:latin typeface="Times New Roman"/>
                <a:ea typeface="Calibri"/>
                <a:cs typeface="Times New Roman"/>
              </a:rPr>
              <a:t>Choosing Kernel Functions</a:t>
            </a:r>
          </a:p>
          <a:p>
            <a:pPr marL="514350" indent="-514350">
              <a:lnSpc>
                <a:spcPct val="150000"/>
              </a:lnSpc>
              <a:buAutoNum type="arabicPeriod"/>
            </a:pPr>
            <a:endParaRPr lang="en-US" sz="2400">
              <a:latin typeface="Times New Roman"/>
              <a:ea typeface="Calibri"/>
              <a:cs typeface="Times New Roman"/>
            </a:endParaRPr>
          </a:p>
          <a:p>
            <a:pPr marL="227965" indent="-227965"/>
            <a:endParaRPr lang="en-US">
              <a:ea typeface="Calibri"/>
              <a:cs typeface="Calibri"/>
            </a:endParaRPr>
          </a:p>
        </p:txBody>
      </p:sp>
      <p:sp>
        <p:nvSpPr>
          <p:cNvPr id="9" name="Slide Number Placeholder 3">
            <a:extLst>
              <a:ext uri="{FF2B5EF4-FFF2-40B4-BE49-F238E27FC236}">
                <a16:creationId xmlns:a16="http://schemas.microsoft.com/office/drawing/2014/main" id="{4B584A21-1BCC-37F7-E908-C7E2EA4A328F}"/>
              </a:ext>
            </a:extLst>
          </p:cNvPr>
          <p:cNvSpPr txBox="1">
            <a:spLocks/>
          </p:cNvSpPr>
          <p:nvPr/>
        </p:nvSpPr>
        <p:spPr>
          <a:xfrm>
            <a:off x="91831" y="6287967"/>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DEBF6B5-A8B6-5742-91AE-8DC29EBB8E42}" type="slidenum">
              <a:rPr lang="en-US" smtClean="0"/>
              <a:pPr/>
              <a:t>35</a:t>
            </a:fld>
            <a:endParaRPr lang="en-US"/>
          </a:p>
        </p:txBody>
      </p:sp>
    </p:spTree>
    <p:extLst>
      <p:ext uri="{BB962C8B-B14F-4D97-AF65-F5344CB8AC3E}">
        <p14:creationId xmlns:p14="http://schemas.microsoft.com/office/powerpoint/2010/main" val="78732812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66A807C-4D27-7938-C312-61E1B9F65EA3}"/>
              </a:ext>
            </a:extLst>
          </p:cNvPr>
          <p:cNvSpPr>
            <a:spLocks noGrp="1"/>
          </p:cNvSpPr>
          <p:nvPr>
            <p:ph idx="1"/>
          </p:nvPr>
        </p:nvSpPr>
        <p:spPr>
          <a:xfrm>
            <a:off x="369277" y="1434857"/>
            <a:ext cx="11453446" cy="4742108"/>
          </a:xfrm>
        </p:spPr>
        <p:txBody>
          <a:bodyPr vert="horz" lIns="91440" tIns="45720" rIns="91440" bIns="45720" rtlCol="0" anchor="t">
            <a:normAutofit/>
          </a:bodyPr>
          <a:lstStyle/>
          <a:p>
            <a:pPr marL="514350" indent="-514350">
              <a:lnSpc>
                <a:spcPct val="150000"/>
              </a:lnSpc>
              <a:buAutoNum type="arabicPeriod"/>
            </a:pPr>
            <a:r>
              <a:rPr lang="en-US" sz="2400" b="1">
                <a:solidFill>
                  <a:schemeClr val="accent1"/>
                </a:solidFill>
                <a:latin typeface="Times New Roman"/>
                <a:cs typeface="Calibri" panose="020F0502020204030204"/>
              </a:rPr>
              <a:t>Computationally Intensive:</a:t>
            </a:r>
            <a:r>
              <a:rPr lang="en-US" sz="2400">
                <a:latin typeface="Times New Roman"/>
                <a:cs typeface="Calibri" panose="020F0502020204030204"/>
              </a:rPr>
              <a:t> </a:t>
            </a:r>
            <a:r>
              <a:rPr lang="en-US" sz="2400">
                <a:latin typeface="Times New Roman"/>
                <a:ea typeface="+mn-lt"/>
                <a:cs typeface="+mn-lt"/>
              </a:rPr>
              <a:t>Dimensionality Reduction, Efficient Libraries</a:t>
            </a:r>
            <a:endParaRPr lang="en-US" sz="2400">
              <a:latin typeface="Times New Roman"/>
              <a:ea typeface="+mn-lt"/>
              <a:cs typeface="Times New Roman"/>
            </a:endParaRPr>
          </a:p>
          <a:p>
            <a:pPr marL="514350" indent="-514350">
              <a:lnSpc>
                <a:spcPct val="150000"/>
              </a:lnSpc>
              <a:buAutoNum type="arabicPeriod"/>
            </a:pPr>
            <a:r>
              <a:rPr lang="en-US" sz="2400" b="1">
                <a:solidFill>
                  <a:schemeClr val="accent1"/>
                </a:solidFill>
                <a:latin typeface="Times New Roman"/>
                <a:ea typeface="+mn-lt"/>
                <a:cs typeface="+mn-lt"/>
              </a:rPr>
              <a:t>Parameter</a:t>
            </a:r>
            <a:r>
              <a:rPr lang="en-US" sz="2400" b="1">
                <a:solidFill>
                  <a:schemeClr val="accent1"/>
                </a:solidFill>
                <a:latin typeface="Times New Roman"/>
                <a:cs typeface="Calibri" panose="020F0502020204030204"/>
              </a:rPr>
              <a:t> Sensitivity:</a:t>
            </a:r>
            <a:r>
              <a:rPr lang="en-US" sz="2400">
                <a:latin typeface="Times New Roman"/>
                <a:cs typeface="Calibri" panose="020F0502020204030204"/>
              </a:rPr>
              <a:t> </a:t>
            </a:r>
            <a:r>
              <a:rPr lang="en-US" sz="2400">
                <a:latin typeface="Times New Roman"/>
                <a:ea typeface="+mn-lt"/>
                <a:cs typeface="+mn-lt"/>
              </a:rPr>
              <a:t>Grid Search, Regularization</a:t>
            </a:r>
            <a:endParaRPr lang="en-US" sz="2400">
              <a:latin typeface="Times New Roman"/>
              <a:cs typeface="Times New Roman"/>
            </a:endParaRPr>
          </a:p>
          <a:p>
            <a:pPr marL="514350" indent="-514350">
              <a:lnSpc>
                <a:spcPct val="150000"/>
              </a:lnSpc>
              <a:buAutoNum type="arabicPeriod"/>
            </a:pPr>
            <a:r>
              <a:rPr lang="en-US" sz="2400" b="1">
                <a:solidFill>
                  <a:schemeClr val="accent1"/>
                </a:solidFill>
                <a:latin typeface="Times New Roman"/>
                <a:cs typeface="Calibri" panose="020F0502020204030204"/>
              </a:rPr>
              <a:t>Limited Scalability:</a:t>
            </a:r>
            <a:r>
              <a:rPr lang="en-US" sz="2400">
                <a:latin typeface="Times New Roman"/>
                <a:cs typeface="Calibri" panose="020F0502020204030204"/>
              </a:rPr>
              <a:t> </a:t>
            </a:r>
            <a:r>
              <a:rPr lang="en-US" sz="2400">
                <a:latin typeface="Times New Roman"/>
                <a:ea typeface="+mn-lt"/>
                <a:cs typeface="+mn-lt"/>
              </a:rPr>
              <a:t>Linear Approximations, Parallelization</a:t>
            </a:r>
          </a:p>
          <a:p>
            <a:pPr marL="514350" indent="-514350">
              <a:lnSpc>
                <a:spcPct val="150000"/>
              </a:lnSpc>
              <a:buAutoNum type="arabicPeriod"/>
            </a:pPr>
            <a:r>
              <a:rPr lang="en-US" sz="2400" b="1">
                <a:solidFill>
                  <a:schemeClr val="accent1"/>
                </a:solidFill>
                <a:latin typeface="Times New Roman"/>
                <a:cs typeface="Calibri" panose="020F0502020204030204"/>
              </a:rPr>
              <a:t>Prone to Overfitting: </a:t>
            </a:r>
            <a:r>
              <a:rPr lang="en-US" sz="2400">
                <a:latin typeface="Times New Roman"/>
                <a:ea typeface="+mn-lt"/>
                <a:cs typeface="+mn-lt"/>
              </a:rPr>
              <a:t>Feature Selection, Regularization</a:t>
            </a:r>
          </a:p>
          <a:p>
            <a:pPr marL="514350" indent="-514350">
              <a:lnSpc>
                <a:spcPct val="150000"/>
              </a:lnSpc>
              <a:buAutoNum type="arabicPeriod"/>
            </a:pPr>
            <a:r>
              <a:rPr lang="en-US" sz="2400" b="1">
                <a:solidFill>
                  <a:schemeClr val="accent1"/>
                </a:solidFill>
                <a:latin typeface="Times New Roman"/>
                <a:cs typeface="Calibri" panose="020F0502020204030204"/>
              </a:rPr>
              <a:t>Choosing Kernel Functions: </a:t>
            </a:r>
            <a:r>
              <a:rPr lang="en-US" sz="2400">
                <a:latin typeface="Times New Roman"/>
                <a:ea typeface="+mn-lt"/>
                <a:cs typeface="+mn-lt"/>
              </a:rPr>
              <a:t>Cross-Validation, Kernel Parameters</a:t>
            </a:r>
          </a:p>
          <a:p>
            <a:pPr marL="514350" indent="-514350">
              <a:buAutoNum type="arabicPeriod"/>
            </a:pPr>
            <a:endParaRPr lang="en-US">
              <a:cs typeface="Calibri" panose="020F0502020204030204"/>
            </a:endParaRPr>
          </a:p>
          <a:p>
            <a:pPr marL="514350" indent="-514350">
              <a:buAutoNum type="arabicPeriod"/>
            </a:pPr>
            <a:endParaRPr lang="en-US">
              <a:cs typeface="Calibri" panose="020F0502020204030204"/>
            </a:endParaRPr>
          </a:p>
        </p:txBody>
      </p:sp>
      <p:pic>
        <p:nvPicPr>
          <p:cNvPr id="8" name="Picture 7" descr="A yellow triangle with a black exclamation mark&#10;&#10;Description automatically generated">
            <a:extLst>
              <a:ext uri="{FF2B5EF4-FFF2-40B4-BE49-F238E27FC236}">
                <a16:creationId xmlns:a16="http://schemas.microsoft.com/office/drawing/2014/main" id="{72E4E4C9-8C01-A586-3F7C-6E78C0A0A29E}"/>
              </a:ext>
            </a:extLst>
          </p:cNvPr>
          <p:cNvPicPr>
            <a:picLocks noChangeAspect="1"/>
          </p:cNvPicPr>
          <p:nvPr/>
        </p:nvPicPr>
        <p:blipFill rotWithShape="1">
          <a:blip r:embed="rId2"/>
          <a:srcRect l="30609" t="16533" r="29647" b="10638"/>
          <a:stretch/>
        </p:blipFill>
        <p:spPr>
          <a:xfrm>
            <a:off x="9456615" y="2254512"/>
            <a:ext cx="2422779" cy="2342436"/>
          </a:xfrm>
          <a:prstGeom prst="rect">
            <a:avLst/>
          </a:prstGeom>
        </p:spPr>
      </p:pic>
      <p:sp>
        <p:nvSpPr>
          <p:cNvPr id="10" name="Title 1">
            <a:extLst>
              <a:ext uri="{FF2B5EF4-FFF2-40B4-BE49-F238E27FC236}">
                <a16:creationId xmlns:a16="http://schemas.microsoft.com/office/drawing/2014/main" id="{F8F59F8C-4CAF-2CA9-4CD7-5F7AEF733F26}"/>
              </a:ext>
            </a:extLst>
          </p:cNvPr>
          <p:cNvSpPr txBox="1">
            <a:spLocks/>
          </p:cNvSpPr>
          <p:nvPr/>
        </p:nvSpPr>
        <p:spPr>
          <a:xfrm>
            <a:off x="-365" y="3663"/>
            <a:ext cx="12195906" cy="729641"/>
          </a:xfrm>
          <a:prstGeom prst="rect">
            <a:avLst/>
          </a:prstGeom>
          <a:solidFill>
            <a:srgbClr val="FFC000"/>
          </a:solidFill>
          <a:ln>
            <a:solidFill>
              <a:schemeClr val="bg1"/>
            </a:solidFill>
          </a:ln>
        </p:spPr>
        <p:txBody>
          <a:bodyPr vert="horz" lIns="91440" tIns="45720" rIns="91440" bIns="45720" rtlCol="0" anchor="ctr">
            <a:norm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000" b="1">
                <a:latin typeface="Times New Roman"/>
                <a:cs typeface="Times New Roman"/>
              </a:rPr>
              <a:t>Overcoming Limitations</a:t>
            </a:r>
            <a:endParaRPr lang="en-US" sz="3000">
              <a:latin typeface="Times New Roman"/>
              <a:cs typeface="Times New Roman"/>
            </a:endParaRPr>
          </a:p>
        </p:txBody>
      </p:sp>
      <p:sp>
        <p:nvSpPr>
          <p:cNvPr id="5" name="Slide Number Placeholder 3">
            <a:extLst>
              <a:ext uri="{FF2B5EF4-FFF2-40B4-BE49-F238E27FC236}">
                <a16:creationId xmlns:a16="http://schemas.microsoft.com/office/drawing/2014/main" id="{01EC644E-4666-AF85-8226-3AA753430265}"/>
              </a:ext>
            </a:extLst>
          </p:cNvPr>
          <p:cNvSpPr txBox="1">
            <a:spLocks/>
          </p:cNvSpPr>
          <p:nvPr/>
        </p:nvSpPr>
        <p:spPr>
          <a:xfrm>
            <a:off x="91831" y="6287967"/>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DEBF6B5-A8B6-5742-91AE-8DC29EBB8E42}" type="slidenum">
              <a:rPr lang="en-US" smtClean="0"/>
              <a:pPr/>
              <a:t>36</a:t>
            </a:fld>
            <a:endParaRPr lang="en-US"/>
          </a:p>
        </p:txBody>
      </p:sp>
    </p:spTree>
    <p:extLst>
      <p:ext uri="{BB962C8B-B14F-4D97-AF65-F5344CB8AC3E}">
        <p14:creationId xmlns:p14="http://schemas.microsoft.com/office/powerpoint/2010/main" val="309191034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66A807C-4D27-7938-C312-61E1B9F65EA3}"/>
              </a:ext>
            </a:extLst>
          </p:cNvPr>
          <p:cNvSpPr>
            <a:spLocks noGrp="1"/>
          </p:cNvSpPr>
          <p:nvPr>
            <p:ph idx="1"/>
          </p:nvPr>
        </p:nvSpPr>
        <p:spPr>
          <a:xfrm>
            <a:off x="506046" y="1219933"/>
            <a:ext cx="11424138" cy="4351339"/>
          </a:xfrm>
        </p:spPr>
        <p:txBody>
          <a:bodyPr vert="horz" lIns="91440" tIns="45720" rIns="91440" bIns="45720" rtlCol="0" anchor="t">
            <a:noAutofit/>
          </a:bodyPr>
          <a:lstStyle/>
          <a:p>
            <a:pPr marL="227965" indent="-227965">
              <a:lnSpc>
                <a:spcPct val="100000"/>
              </a:lnSpc>
              <a:spcAft>
                <a:spcPts val="500"/>
              </a:spcAft>
              <a:buFont typeface="Arial"/>
            </a:pPr>
            <a:r>
              <a:rPr lang="en-US" sz="2200" b="1">
                <a:solidFill>
                  <a:schemeClr val="accent1">
                    <a:lumMod val="75000"/>
                  </a:schemeClr>
                </a:solidFill>
                <a:latin typeface="Times New Roman"/>
                <a:cs typeface="Calibri"/>
              </a:rPr>
              <a:t>Overview:</a:t>
            </a:r>
            <a:r>
              <a:rPr lang="en-US" sz="2200" b="1">
                <a:latin typeface="Times New Roman"/>
                <a:cs typeface="Calibri"/>
              </a:rPr>
              <a:t> </a:t>
            </a:r>
            <a:r>
              <a:rPr lang="en-US" sz="2200">
                <a:latin typeface="Times New Roman"/>
                <a:cs typeface="Calibri"/>
              </a:rPr>
              <a:t>Linear vs Non-Linear SVMs</a:t>
            </a:r>
          </a:p>
          <a:p>
            <a:pPr marL="227965" indent="-227965">
              <a:lnSpc>
                <a:spcPct val="100000"/>
              </a:lnSpc>
              <a:spcAft>
                <a:spcPts val="500"/>
              </a:spcAft>
              <a:buFont typeface="Arial"/>
            </a:pPr>
            <a:r>
              <a:rPr lang="en-US" sz="2200" b="1">
                <a:solidFill>
                  <a:schemeClr val="accent1">
                    <a:lumMod val="75000"/>
                  </a:schemeClr>
                </a:solidFill>
                <a:latin typeface="Times New Roman"/>
                <a:cs typeface="Calibri"/>
              </a:rPr>
              <a:t>Kernel Functions: </a:t>
            </a:r>
            <a:r>
              <a:rPr lang="en-US" sz="2200">
                <a:latin typeface="Times New Roman"/>
                <a:cs typeface="Calibri"/>
              </a:rPr>
              <a:t>Types, Underlying Concepts</a:t>
            </a:r>
          </a:p>
          <a:p>
            <a:pPr marL="227965" indent="-227965">
              <a:lnSpc>
                <a:spcPct val="100000"/>
              </a:lnSpc>
              <a:spcAft>
                <a:spcPts val="500"/>
              </a:spcAft>
              <a:buFont typeface="Arial"/>
            </a:pPr>
            <a:r>
              <a:rPr lang="en-US" sz="2200" b="1">
                <a:solidFill>
                  <a:schemeClr val="accent1">
                    <a:lumMod val="75000"/>
                  </a:schemeClr>
                </a:solidFill>
                <a:latin typeface="Times New Roman"/>
                <a:cs typeface="Calibri"/>
              </a:rPr>
              <a:t>Mathematical Equations:</a:t>
            </a:r>
            <a:r>
              <a:rPr lang="en-US" sz="2200">
                <a:solidFill>
                  <a:schemeClr val="accent1">
                    <a:lumMod val="75000"/>
                  </a:schemeClr>
                </a:solidFill>
                <a:latin typeface="Times New Roman"/>
                <a:cs typeface="Calibri"/>
              </a:rPr>
              <a:t> </a:t>
            </a:r>
            <a:r>
              <a:rPr lang="en-US" sz="2200">
                <a:latin typeface="Times New Roman"/>
                <a:cs typeface="Calibri"/>
              </a:rPr>
              <a:t>Algorithm and Hyperparameters</a:t>
            </a:r>
          </a:p>
          <a:p>
            <a:pPr marL="227965" indent="-227965">
              <a:lnSpc>
                <a:spcPct val="100000"/>
              </a:lnSpc>
              <a:spcAft>
                <a:spcPts val="500"/>
              </a:spcAft>
              <a:buFont typeface="Arial"/>
            </a:pPr>
            <a:r>
              <a:rPr lang="en-US" sz="2200" b="1">
                <a:solidFill>
                  <a:schemeClr val="accent1">
                    <a:lumMod val="75000"/>
                  </a:schemeClr>
                </a:solidFill>
                <a:latin typeface="Times New Roman"/>
                <a:cs typeface="Calibri"/>
              </a:rPr>
              <a:t>Evaluation Metrics:</a:t>
            </a:r>
            <a:r>
              <a:rPr lang="en-US" sz="2200">
                <a:solidFill>
                  <a:schemeClr val="accent1">
                    <a:lumMod val="75000"/>
                  </a:schemeClr>
                </a:solidFill>
                <a:latin typeface="Times New Roman"/>
                <a:cs typeface="Calibri"/>
              </a:rPr>
              <a:t> </a:t>
            </a:r>
            <a:r>
              <a:rPr lang="en-US" sz="2200">
                <a:latin typeface="Times New Roman"/>
                <a:cs typeface="Calibri"/>
              </a:rPr>
              <a:t>Assess model behavior </a:t>
            </a:r>
          </a:p>
          <a:p>
            <a:pPr marL="227965" indent="-227965">
              <a:lnSpc>
                <a:spcPct val="100000"/>
              </a:lnSpc>
              <a:spcAft>
                <a:spcPts val="500"/>
              </a:spcAft>
              <a:buFont typeface="Arial"/>
            </a:pPr>
            <a:r>
              <a:rPr lang="en-US" sz="2200" b="1">
                <a:solidFill>
                  <a:schemeClr val="accent1">
                    <a:lumMod val="75000"/>
                  </a:schemeClr>
                </a:solidFill>
                <a:latin typeface="Times New Roman"/>
                <a:cs typeface="Calibri"/>
              </a:rPr>
              <a:t>Implementation &amp; Applications</a:t>
            </a:r>
          </a:p>
          <a:p>
            <a:pPr marL="227965" indent="-227965">
              <a:lnSpc>
                <a:spcPct val="100000"/>
              </a:lnSpc>
              <a:spcAft>
                <a:spcPts val="500"/>
              </a:spcAft>
              <a:buFont typeface="Arial"/>
            </a:pPr>
            <a:r>
              <a:rPr lang="en-US" sz="2200" b="1">
                <a:solidFill>
                  <a:schemeClr val="accent1">
                    <a:lumMod val="75000"/>
                  </a:schemeClr>
                </a:solidFill>
                <a:latin typeface="Times New Roman"/>
                <a:cs typeface="Calibri"/>
              </a:rPr>
              <a:t>Benefits</a:t>
            </a:r>
          </a:p>
          <a:p>
            <a:pPr marL="685165" lvl="1" indent="-227965">
              <a:lnSpc>
                <a:spcPct val="100000"/>
              </a:lnSpc>
              <a:spcAft>
                <a:spcPts val="500"/>
              </a:spcAft>
              <a:buFont typeface="Wingdings" panose="020B0604020202020204" pitchFamily="34" charset="0"/>
              <a:buChar char="Ø"/>
            </a:pPr>
            <a:r>
              <a:rPr lang="en-US" sz="2200" b="1">
                <a:latin typeface="Times New Roman"/>
                <a:cs typeface="Calibri"/>
              </a:rPr>
              <a:t>Versatile</a:t>
            </a:r>
            <a:r>
              <a:rPr lang="en-US" sz="2200" b="1">
                <a:latin typeface="Times New Roman"/>
                <a:ea typeface="+mn-lt"/>
                <a:cs typeface="+mn-lt"/>
              </a:rPr>
              <a:t> &amp; Powerful:</a:t>
            </a:r>
            <a:r>
              <a:rPr lang="en-US" sz="2200">
                <a:latin typeface="Times New Roman"/>
                <a:ea typeface="+mn-lt"/>
                <a:cs typeface="+mn-lt"/>
              </a:rPr>
              <a:t> Complex classification problems. </a:t>
            </a:r>
            <a:endParaRPr lang="en-US" sz="2200">
              <a:latin typeface="Times New Roman"/>
              <a:cs typeface="Calibri" panose="020F0502020204030204"/>
            </a:endParaRPr>
          </a:p>
          <a:p>
            <a:pPr marL="685165" lvl="1" indent="-227965">
              <a:lnSpc>
                <a:spcPct val="100000"/>
              </a:lnSpc>
              <a:spcAft>
                <a:spcPts val="500"/>
              </a:spcAft>
              <a:buFont typeface="Wingdings" panose="020B0604020202020204" pitchFamily="34" charset="0"/>
              <a:buChar char="Ø"/>
            </a:pPr>
            <a:r>
              <a:rPr lang="en-US" sz="2200" b="1">
                <a:latin typeface="Times New Roman"/>
                <a:ea typeface="+mn-lt"/>
                <a:cs typeface="+mn-lt"/>
              </a:rPr>
              <a:t>Excels in Non-linear relationships:</a:t>
            </a:r>
            <a:r>
              <a:rPr lang="en-US" sz="2200">
                <a:latin typeface="Times New Roman"/>
                <a:ea typeface="+mn-lt"/>
                <a:cs typeface="+mn-lt"/>
              </a:rPr>
              <a:t> Suitable for a wide range of applications.</a:t>
            </a:r>
          </a:p>
          <a:p>
            <a:pPr marL="685165" lvl="1" indent="-227965">
              <a:lnSpc>
                <a:spcPct val="100000"/>
              </a:lnSpc>
              <a:spcAft>
                <a:spcPts val="500"/>
              </a:spcAft>
              <a:buFont typeface="Wingdings" panose="020B0604020202020204" pitchFamily="34" charset="0"/>
              <a:buChar char="Ø"/>
            </a:pPr>
            <a:r>
              <a:rPr lang="en-US" sz="2200" b="1">
                <a:latin typeface="Times New Roman"/>
                <a:cs typeface="Calibri"/>
              </a:rPr>
              <a:t>Choice of Kernels &amp; Hyperparameters:</a:t>
            </a:r>
            <a:r>
              <a:rPr lang="en-US" sz="2200">
                <a:latin typeface="Times New Roman"/>
                <a:cs typeface="Calibri"/>
              </a:rPr>
              <a:t> Crucial for Optimal Performance</a:t>
            </a:r>
          </a:p>
          <a:p>
            <a:pPr marL="685165" lvl="1" indent="-227965">
              <a:lnSpc>
                <a:spcPct val="150000"/>
              </a:lnSpc>
              <a:buFont typeface="Arial"/>
              <a:buChar char="•"/>
            </a:pPr>
            <a:endParaRPr lang="en-US" sz="2200">
              <a:latin typeface="Times New Roman"/>
              <a:cs typeface="Calibri"/>
            </a:endParaRPr>
          </a:p>
          <a:p>
            <a:pPr marL="685165" lvl="1" indent="-227965">
              <a:lnSpc>
                <a:spcPct val="150000"/>
              </a:lnSpc>
              <a:buFont typeface="Arial"/>
              <a:buChar char="•"/>
            </a:pPr>
            <a:endParaRPr lang="en-US" sz="2200">
              <a:latin typeface="Times New Roman"/>
              <a:cs typeface="Calibri"/>
            </a:endParaRPr>
          </a:p>
        </p:txBody>
      </p:sp>
      <p:sp>
        <p:nvSpPr>
          <p:cNvPr id="8" name="Title 1">
            <a:extLst>
              <a:ext uri="{FF2B5EF4-FFF2-40B4-BE49-F238E27FC236}">
                <a16:creationId xmlns:a16="http://schemas.microsoft.com/office/drawing/2014/main" id="{BDC628AE-67B9-D053-CD38-016A22F7EE56}"/>
              </a:ext>
            </a:extLst>
          </p:cNvPr>
          <p:cNvSpPr>
            <a:spLocks noGrp="1"/>
          </p:cNvSpPr>
          <p:nvPr>
            <p:ph type="title"/>
          </p:nvPr>
        </p:nvSpPr>
        <p:spPr>
          <a:xfrm>
            <a:off x="-365" y="3663"/>
            <a:ext cx="12195906" cy="729641"/>
          </a:xfrm>
          <a:solidFill>
            <a:srgbClr val="FFC000"/>
          </a:solidFill>
        </p:spPr>
        <p:txBody>
          <a:bodyPr>
            <a:normAutofit/>
          </a:bodyPr>
          <a:lstStyle/>
          <a:p>
            <a:pPr algn="ctr"/>
            <a:r>
              <a:rPr lang="en-US" sz="3000" b="1">
                <a:latin typeface="Times New Roman"/>
                <a:cs typeface="Times New Roman"/>
              </a:rPr>
              <a:t>Conclusion</a:t>
            </a:r>
            <a:endParaRPr lang="en-US">
              <a:ea typeface="Calibri Light"/>
              <a:cs typeface="Calibri Light"/>
            </a:endParaRPr>
          </a:p>
        </p:txBody>
      </p:sp>
      <p:sp>
        <p:nvSpPr>
          <p:cNvPr id="5" name="Slide Number Placeholder 3">
            <a:extLst>
              <a:ext uri="{FF2B5EF4-FFF2-40B4-BE49-F238E27FC236}">
                <a16:creationId xmlns:a16="http://schemas.microsoft.com/office/drawing/2014/main" id="{7F85422E-7D1E-0680-F9DE-A90ED2675688}"/>
              </a:ext>
            </a:extLst>
          </p:cNvPr>
          <p:cNvSpPr txBox="1">
            <a:spLocks/>
          </p:cNvSpPr>
          <p:nvPr/>
        </p:nvSpPr>
        <p:spPr>
          <a:xfrm>
            <a:off x="91831" y="6287967"/>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DEBF6B5-A8B6-5742-91AE-8DC29EBB8E42}" type="slidenum">
              <a:rPr lang="en-US" smtClean="0"/>
              <a:pPr/>
              <a:t>37</a:t>
            </a:fld>
            <a:endParaRPr lang="en-US"/>
          </a:p>
        </p:txBody>
      </p:sp>
    </p:spTree>
    <p:extLst>
      <p:ext uri="{BB962C8B-B14F-4D97-AF65-F5344CB8AC3E}">
        <p14:creationId xmlns:p14="http://schemas.microsoft.com/office/powerpoint/2010/main" val="235147310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66A807C-4D27-7938-C312-61E1B9F65EA3}"/>
              </a:ext>
            </a:extLst>
          </p:cNvPr>
          <p:cNvSpPr>
            <a:spLocks noGrp="1"/>
          </p:cNvSpPr>
          <p:nvPr>
            <p:ph idx="1"/>
          </p:nvPr>
        </p:nvSpPr>
        <p:spPr>
          <a:xfrm>
            <a:off x="351950" y="2380628"/>
            <a:ext cx="11482753" cy="2092066"/>
          </a:xfrm>
        </p:spPr>
        <p:txBody>
          <a:bodyPr vert="horz" lIns="91440" tIns="45720" rIns="91440" bIns="45720" rtlCol="0" anchor="t">
            <a:noAutofit/>
          </a:bodyPr>
          <a:lstStyle/>
          <a:p>
            <a:pPr marL="0" indent="0" algn="ctr">
              <a:lnSpc>
                <a:spcPct val="100000"/>
              </a:lnSpc>
              <a:buNone/>
            </a:pPr>
            <a:r>
              <a:rPr lang="en-US" sz="2400">
                <a:solidFill>
                  <a:srgbClr val="000000"/>
                </a:solidFill>
                <a:latin typeface="Times New Roman"/>
                <a:cs typeface="Times New Roman"/>
                <a:hlinkClick r:id="rId2"/>
              </a:rPr>
              <a:t>https://www.youtube.com/watch?v=DB6fCUBKiKs</a:t>
            </a:r>
            <a:r>
              <a:rPr lang="en-US" sz="2400">
                <a:solidFill>
                  <a:srgbClr val="000000"/>
                </a:solidFill>
                <a:latin typeface="Times New Roman"/>
                <a:cs typeface="Times New Roman"/>
              </a:rPr>
              <a:t> </a:t>
            </a:r>
            <a:endParaRPr lang="en-US" sz="2400">
              <a:latin typeface="Times New Roman"/>
              <a:ea typeface="Calibri" panose="020F0502020204030204"/>
              <a:cs typeface="Calibri" panose="020F0502020204030204"/>
            </a:endParaRPr>
          </a:p>
          <a:p>
            <a:pPr marL="0" indent="0" algn="ctr">
              <a:lnSpc>
                <a:spcPct val="100000"/>
              </a:lnSpc>
              <a:buNone/>
            </a:pPr>
            <a:r>
              <a:rPr lang="en-US" sz="2400">
                <a:solidFill>
                  <a:srgbClr val="000000"/>
                </a:solidFill>
                <a:latin typeface="Times New Roman"/>
                <a:cs typeface="Times New Roman"/>
                <a:hlinkClick r:id="rId3"/>
              </a:rPr>
              <a:t>https://www.youtube.com/watch?v=qjErFs0tepw</a:t>
            </a:r>
            <a:r>
              <a:rPr lang="en-US" sz="2400">
                <a:solidFill>
                  <a:srgbClr val="000000"/>
                </a:solidFill>
                <a:latin typeface="Times New Roman"/>
                <a:cs typeface="Times New Roman"/>
              </a:rPr>
              <a:t> </a:t>
            </a:r>
            <a:endParaRPr lang="en-US" sz="2400">
              <a:latin typeface="Times New Roman"/>
              <a:ea typeface="Calibri" panose="020F0502020204030204"/>
              <a:cs typeface="Calibri" panose="020F0502020204030204"/>
            </a:endParaRPr>
          </a:p>
          <a:p>
            <a:pPr marL="0" indent="0" algn="ctr">
              <a:lnSpc>
                <a:spcPct val="100000"/>
              </a:lnSpc>
              <a:buNone/>
            </a:pPr>
            <a:r>
              <a:rPr lang="en-US" sz="2400">
                <a:solidFill>
                  <a:srgbClr val="000000"/>
                </a:solidFill>
                <a:latin typeface="Times New Roman"/>
                <a:cs typeface="Times New Roman"/>
                <a:hlinkClick r:id="rId4"/>
              </a:rPr>
              <a:t>https://www.youtube.com/watch?v=bwrKtkW2RdI</a:t>
            </a:r>
            <a:r>
              <a:rPr lang="en-US" sz="2400">
                <a:solidFill>
                  <a:srgbClr val="000000"/>
                </a:solidFill>
                <a:latin typeface="Times New Roman"/>
                <a:cs typeface="Times New Roman"/>
              </a:rPr>
              <a:t> </a:t>
            </a:r>
            <a:endParaRPr lang="en-US" sz="2400">
              <a:latin typeface="Times New Roman"/>
              <a:ea typeface="Calibri" panose="020F0502020204030204"/>
              <a:cs typeface="Calibri" panose="020F0502020204030204"/>
            </a:endParaRPr>
          </a:p>
          <a:p>
            <a:pPr marL="0" indent="0" algn="ctr">
              <a:lnSpc>
                <a:spcPct val="100000"/>
              </a:lnSpc>
              <a:buNone/>
            </a:pPr>
            <a:r>
              <a:rPr lang="en-US" sz="2400">
                <a:solidFill>
                  <a:srgbClr val="000000"/>
                </a:solidFill>
                <a:latin typeface="Times New Roman"/>
                <a:cs typeface="Times New Roman"/>
                <a:hlinkClick r:id="rId5"/>
              </a:rPr>
              <a:t>https://www.youtube.com/watch?v=03IrkMM4E6M</a:t>
            </a:r>
            <a:r>
              <a:rPr lang="en-US" sz="2400">
                <a:solidFill>
                  <a:srgbClr val="000000"/>
                </a:solidFill>
                <a:latin typeface="Times New Roman"/>
                <a:cs typeface="Times New Roman"/>
              </a:rPr>
              <a:t> </a:t>
            </a:r>
            <a:br>
              <a:rPr lang="en-US" sz="2400">
                <a:latin typeface="Times New Roman"/>
              </a:rPr>
            </a:br>
            <a:endParaRPr lang="en-US" sz="2400">
              <a:latin typeface="Times New Roman"/>
              <a:ea typeface="Calibri" panose="020F0502020204030204"/>
              <a:cs typeface="Calibri" panose="020F0502020204030204"/>
            </a:endParaRPr>
          </a:p>
        </p:txBody>
      </p:sp>
      <p:sp>
        <p:nvSpPr>
          <p:cNvPr id="8" name="Slide Number Placeholder 3">
            <a:extLst>
              <a:ext uri="{FF2B5EF4-FFF2-40B4-BE49-F238E27FC236}">
                <a16:creationId xmlns:a16="http://schemas.microsoft.com/office/drawing/2014/main" id="{9CC97AB2-9150-DD98-C1B1-FB5670CF28F5}"/>
              </a:ext>
            </a:extLst>
          </p:cNvPr>
          <p:cNvSpPr txBox="1">
            <a:spLocks/>
          </p:cNvSpPr>
          <p:nvPr/>
        </p:nvSpPr>
        <p:spPr>
          <a:xfrm>
            <a:off x="3908" y="6248889"/>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DEBF6B5-A8B6-5742-91AE-8DC29EBB8E42}" type="slidenum">
              <a:rPr lang="en-US" smtClean="0"/>
              <a:pPr/>
              <a:t>38</a:t>
            </a:fld>
            <a:endParaRPr lang="en-US"/>
          </a:p>
        </p:txBody>
      </p:sp>
      <p:sp>
        <p:nvSpPr>
          <p:cNvPr id="9" name="Title 1">
            <a:extLst>
              <a:ext uri="{FF2B5EF4-FFF2-40B4-BE49-F238E27FC236}">
                <a16:creationId xmlns:a16="http://schemas.microsoft.com/office/drawing/2014/main" id="{8DA418C2-D055-146C-AAF8-29560CF3C8C8}"/>
              </a:ext>
            </a:extLst>
          </p:cNvPr>
          <p:cNvSpPr>
            <a:spLocks noGrp="1"/>
          </p:cNvSpPr>
          <p:nvPr>
            <p:ph type="title"/>
          </p:nvPr>
        </p:nvSpPr>
        <p:spPr>
          <a:xfrm>
            <a:off x="-365" y="3663"/>
            <a:ext cx="12195906" cy="729641"/>
          </a:xfrm>
          <a:solidFill>
            <a:srgbClr val="FFC000"/>
          </a:solidFill>
        </p:spPr>
        <p:txBody>
          <a:bodyPr>
            <a:normAutofit/>
          </a:bodyPr>
          <a:lstStyle/>
          <a:p>
            <a:pPr algn="ctr"/>
            <a:r>
              <a:rPr lang="en-US" sz="3000" b="1">
                <a:latin typeface="Times New Roman"/>
                <a:cs typeface="Times New Roman"/>
              </a:rPr>
              <a:t>Other Important Links</a:t>
            </a:r>
            <a:endParaRPr lang="en-US">
              <a:cs typeface="Calibri Light"/>
            </a:endParaRPr>
          </a:p>
        </p:txBody>
      </p:sp>
    </p:spTree>
    <p:extLst>
      <p:ext uri="{BB962C8B-B14F-4D97-AF65-F5344CB8AC3E}">
        <p14:creationId xmlns:p14="http://schemas.microsoft.com/office/powerpoint/2010/main" val="139472407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66A807C-4D27-7938-C312-61E1B9F65EA3}"/>
              </a:ext>
            </a:extLst>
          </p:cNvPr>
          <p:cNvSpPr>
            <a:spLocks noGrp="1"/>
          </p:cNvSpPr>
          <p:nvPr>
            <p:ph idx="1"/>
          </p:nvPr>
        </p:nvSpPr>
        <p:spPr>
          <a:xfrm>
            <a:off x="320104" y="959679"/>
            <a:ext cx="11551792" cy="4938642"/>
          </a:xfrm>
        </p:spPr>
        <p:txBody>
          <a:bodyPr vert="horz" lIns="91440" tIns="45720" rIns="91440" bIns="45720" rtlCol="0" anchor="t">
            <a:noAutofit/>
          </a:bodyPr>
          <a:lstStyle/>
          <a:p>
            <a:pPr marL="0" indent="0">
              <a:lnSpc>
                <a:spcPct val="125000"/>
              </a:lnSpc>
              <a:buNone/>
            </a:pPr>
            <a:r>
              <a:rPr lang="en-US" sz="1800" dirty="0">
                <a:latin typeface="Times New Roman" panose="02020603050405020304" pitchFamily="18" charset="0"/>
                <a:cs typeface="Times New Roman" panose="02020603050405020304" pitchFamily="18" charset="0"/>
              </a:rPr>
              <a:t>[1] S. Arora, “SVM: Difference between Linear and Non-Linear Models,” AITUDE, Feb. 04, 2020. </a:t>
            </a:r>
            <a:r>
              <a:rPr lang="en-US" sz="1800" dirty="0">
                <a:latin typeface="Times New Roman" panose="02020603050405020304" pitchFamily="18" charset="0"/>
                <a:cs typeface="Times New Roman" panose="02020603050405020304" pitchFamily="18" charset="0"/>
                <a:hlinkClick r:id="rId2"/>
              </a:rPr>
              <a:t>https://www.aitude.com/svm-difference-between-linear-and-non-linear-models/</a:t>
            </a:r>
            <a:endParaRPr lang="en-US" sz="1800" dirty="0">
              <a:latin typeface="Times New Roman" panose="02020603050405020304" pitchFamily="18" charset="0"/>
              <a:cs typeface="Times New Roman" panose="02020603050405020304" pitchFamily="18" charset="0"/>
            </a:endParaRPr>
          </a:p>
          <a:p>
            <a:pPr marL="0" indent="0">
              <a:lnSpc>
                <a:spcPct val="125000"/>
              </a:lnSpc>
              <a:buNone/>
            </a:pPr>
            <a:r>
              <a:rPr lang="en-US" sz="1800" dirty="0">
                <a:latin typeface="Times New Roman" panose="02020603050405020304" pitchFamily="18" charset="0"/>
                <a:cs typeface="Times New Roman" panose="02020603050405020304" pitchFamily="18" charset="0"/>
              </a:rPr>
              <a:t>[2] M. Ahmed, “Non-linear Support Vector Machines Explained,” Medium, May 21, 2022. </a:t>
            </a:r>
            <a:r>
              <a:rPr lang="en-US" sz="1800" dirty="0">
                <a:latin typeface="Times New Roman" panose="02020603050405020304" pitchFamily="18" charset="0"/>
                <a:cs typeface="Times New Roman" panose="02020603050405020304" pitchFamily="18" charset="0"/>
                <a:hlinkClick r:id="rId3"/>
              </a:rPr>
              <a:t>https://linguisticmaz.medium.com/support-vector-machines-explained-ii-f2688fbf02ae</a:t>
            </a:r>
            <a:r>
              <a:rPr lang="en-US" sz="1800" dirty="0">
                <a:latin typeface="Times New Roman" panose="02020603050405020304" pitchFamily="18" charset="0"/>
                <a:cs typeface="Times New Roman" panose="02020603050405020304" pitchFamily="18" charset="0"/>
              </a:rPr>
              <a:t> </a:t>
            </a:r>
          </a:p>
          <a:p>
            <a:pPr marL="0" indent="0">
              <a:lnSpc>
                <a:spcPct val="125000"/>
              </a:lnSpc>
              <a:buNone/>
            </a:pPr>
            <a:r>
              <a:rPr lang="en-US" sz="1800" dirty="0">
                <a:latin typeface="Times New Roman" panose="02020603050405020304" pitchFamily="18" charset="0"/>
                <a:ea typeface="Calibri" panose="020F0502020204030204"/>
                <a:cs typeface="Times New Roman" panose="02020603050405020304" pitchFamily="18" charset="0"/>
              </a:rPr>
              <a:t>[3] B. Gupta, “Non-Linear SVM,” Scaler Topics, Feb. 02, 2023. </a:t>
            </a:r>
            <a:br>
              <a:rPr lang="en-US" sz="1800" dirty="0">
                <a:solidFill>
                  <a:srgbClr val="000000"/>
                </a:solidFill>
                <a:latin typeface="Times New Roman" panose="02020603050405020304" pitchFamily="18" charset="0"/>
                <a:ea typeface="Calibri" panose="020F0502020204030204"/>
                <a:cs typeface="Times New Roman" panose="02020603050405020304" pitchFamily="18" charset="0"/>
              </a:rPr>
            </a:br>
            <a:r>
              <a:rPr lang="en-US" sz="1800" dirty="0">
                <a:solidFill>
                  <a:srgbClr val="0563C1"/>
                </a:solidFill>
                <a:latin typeface="Times New Roman" panose="02020603050405020304" pitchFamily="18" charset="0"/>
                <a:ea typeface="Calibri" panose="020F0502020204030204"/>
                <a:cs typeface="Times New Roman" panose="02020603050405020304" pitchFamily="18" charset="0"/>
                <a:hlinkClick r:id="rId4"/>
              </a:rPr>
              <a:t>https://www.scaler.com/topics/machine-learning/non-linear-svm/</a:t>
            </a:r>
            <a:r>
              <a:rPr lang="en-US" sz="1800" dirty="0">
                <a:latin typeface="Times New Roman" panose="02020603050405020304" pitchFamily="18" charset="0"/>
                <a:ea typeface="Calibri" panose="020F0502020204030204"/>
                <a:cs typeface="Times New Roman" panose="02020603050405020304" pitchFamily="18" charset="0"/>
              </a:rPr>
              <a:t>  </a:t>
            </a:r>
          </a:p>
          <a:p>
            <a:pPr marL="0" indent="0">
              <a:lnSpc>
                <a:spcPct val="125000"/>
              </a:lnSpc>
              <a:buNone/>
            </a:pPr>
            <a:r>
              <a:rPr lang="en-US" sz="1800" dirty="0">
                <a:latin typeface="Times New Roman" panose="02020603050405020304" pitchFamily="18" charset="0"/>
                <a:cs typeface="Times New Roman" panose="02020603050405020304" pitchFamily="18" charset="0"/>
              </a:rPr>
              <a:t>[4] “Nonlinear Support Vector Machine - an overview | ScienceDirect Topics,”</a:t>
            </a:r>
            <a:r>
              <a:rPr lang="en-US" sz="1800" dirty="0">
                <a:solidFill>
                  <a:srgbClr val="000000"/>
                </a:solidFill>
                <a:latin typeface="Times New Roman" panose="02020603050405020304" pitchFamily="18" charset="0"/>
                <a:cs typeface="Times New Roman" panose="02020603050405020304" pitchFamily="18" charset="0"/>
              </a:rPr>
              <a:t> </a:t>
            </a:r>
            <a:br>
              <a:rPr lang="en-US" sz="1800" dirty="0">
                <a:solidFill>
                  <a:srgbClr val="000000"/>
                </a:solidFill>
                <a:latin typeface="Times New Roman" panose="02020603050405020304" pitchFamily="18" charset="0"/>
                <a:cs typeface="Times New Roman" panose="02020603050405020304" pitchFamily="18" charset="0"/>
              </a:rPr>
            </a:br>
            <a:r>
              <a:rPr lang="en-US" sz="1800" dirty="0">
                <a:solidFill>
                  <a:srgbClr val="0563C1"/>
                </a:solidFill>
                <a:latin typeface="Times New Roman" panose="02020603050405020304" pitchFamily="18" charset="0"/>
                <a:cs typeface="Times New Roman" panose="02020603050405020304" pitchFamily="18" charset="0"/>
                <a:hlinkClick r:id="rId5"/>
              </a:rPr>
              <a:t>www.sciencedirect.com</a:t>
            </a:r>
            <a:r>
              <a:rPr lang="en-US" sz="1800" dirty="0">
                <a:latin typeface="Times New Roman" panose="02020603050405020304" pitchFamily="18" charset="0"/>
                <a:cs typeface="Times New Roman" panose="02020603050405020304" pitchFamily="18" charset="0"/>
              </a:rPr>
              <a:t>. </a:t>
            </a:r>
            <a:r>
              <a:rPr lang="en-US" sz="1800" dirty="0">
                <a:solidFill>
                  <a:srgbClr val="0563C1"/>
                </a:solidFill>
                <a:latin typeface="Times New Roman" panose="02020603050405020304" pitchFamily="18" charset="0"/>
                <a:cs typeface="Times New Roman" panose="02020603050405020304" pitchFamily="18" charset="0"/>
                <a:hlinkClick r:id="rId6"/>
              </a:rPr>
              <a:t>https://www.sciencedirect.com/topics/engineering/nonlinear-support-vector-machine</a:t>
            </a:r>
            <a:r>
              <a:rPr lang="en-US" sz="1800" dirty="0">
                <a:latin typeface="Times New Roman" panose="02020603050405020304" pitchFamily="18" charset="0"/>
                <a:cs typeface="Times New Roman" panose="02020603050405020304" pitchFamily="18" charset="0"/>
              </a:rPr>
              <a:t> </a:t>
            </a:r>
          </a:p>
          <a:p>
            <a:pPr marL="0" indent="0">
              <a:lnSpc>
                <a:spcPct val="125000"/>
              </a:lnSpc>
              <a:buNone/>
            </a:pPr>
            <a:r>
              <a:rPr lang="en-US" sz="1800" dirty="0">
                <a:latin typeface="Times New Roman" panose="02020603050405020304" pitchFamily="18" charset="0"/>
                <a:cs typeface="Times New Roman" panose="02020603050405020304" pitchFamily="18" charset="0"/>
              </a:rPr>
              <a:t>[5]  V. </a:t>
            </a:r>
            <a:r>
              <a:rPr lang="en-US" sz="1800" dirty="0" err="1">
                <a:latin typeface="Times New Roman" panose="02020603050405020304" pitchFamily="18" charset="0"/>
                <a:cs typeface="Times New Roman" panose="02020603050405020304" pitchFamily="18" charset="0"/>
              </a:rPr>
              <a:t>Piccialli</a:t>
            </a:r>
            <a:r>
              <a:rPr lang="en-US" sz="1800" dirty="0">
                <a:latin typeface="Times New Roman" panose="02020603050405020304" pitchFamily="18" charset="0"/>
                <a:cs typeface="Times New Roman" panose="02020603050405020304" pitchFamily="18" charset="0"/>
              </a:rPr>
              <a:t> and M. </a:t>
            </a:r>
            <a:r>
              <a:rPr lang="en-US" sz="1800" dirty="0" err="1">
                <a:latin typeface="Times New Roman" panose="02020603050405020304" pitchFamily="18" charset="0"/>
                <a:cs typeface="Times New Roman" panose="02020603050405020304" pitchFamily="18" charset="0"/>
              </a:rPr>
              <a:t>Sciandrone</a:t>
            </a:r>
            <a:r>
              <a:rPr lang="en-US" sz="1800" dirty="0">
                <a:latin typeface="Times New Roman" panose="02020603050405020304" pitchFamily="18" charset="0"/>
                <a:cs typeface="Times New Roman" panose="02020603050405020304" pitchFamily="18" charset="0"/>
              </a:rPr>
              <a:t>, “Nonlinear optimization and support vector machines,” Annals of Operations Research, vol. 314, no. 1, pp. 15–47, Apr. 2022, </a:t>
            </a:r>
            <a:r>
              <a:rPr lang="en-US" sz="1800" dirty="0" err="1">
                <a:latin typeface="Times New Roman" panose="02020603050405020304" pitchFamily="18" charset="0"/>
                <a:cs typeface="Times New Roman" panose="02020603050405020304" pitchFamily="18" charset="0"/>
              </a:rPr>
              <a:t>doi</a:t>
            </a:r>
            <a:r>
              <a:rPr lang="en-US" sz="1800" dirty="0">
                <a:latin typeface="Times New Roman" panose="02020603050405020304" pitchFamily="18" charset="0"/>
                <a:cs typeface="Times New Roman" panose="02020603050405020304" pitchFamily="18" charset="0"/>
              </a:rPr>
              <a:t>: </a:t>
            </a:r>
            <a:r>
              <a:rPr lang="en-US" sz="1800" dirty="0">
                <a:solidFill>
                  <a:srgbClr val="0563C1"/>
                </a:solidFill>
                <a:latin typeface="Times New Roman" panose="02020603050405020304" pitchFamily="18" charset="0"/>
                <a:cs typeface="Times New Roman" panose="02020603050405020304" pitchFamily="18" charset="0"/>
                <a:hlinkClick r:id="rId7"/>
              </a:rPr>
              <a:t>https://doi.org/10.1007/s10479-022-04655-x</a:t>
            </a:r>
            <a:r>
              <a:rPr lang="en-US" sz="1800" dirty="0">
                <a:latin typeface="Times New Roman" panose="02020603050405020304" pitchFamily="18" charset="0"/>
                <a:cs typeface="Times New Roman" panose="02020603050405020304" pitchFamily="18" charset="0"/>
              </a:rPr>
              <a:t>.</a:t>
            </a:r>
          </a:p>
          <a:p>
            <a:pPr marL="0" indent="0">
              <a:lnSpc>
                <a:spcPct val="125000"/>
              </a:lnSpc>
              <a:buNone/>
            </a:pPr>
            <a:r>
              <a:rPr lang="en-US" sz="1800" dirty="0">
                <a:latin typeface="Times New Roman" panose="02020603050405020304" pitchFamily="18" charset="0"/>
                <a:cs typeface="Times New Roman" panose="02020603050405020304" pitchFamily="18" charset="0"/>
              </a:rPr>
              <a:t>[6] “Linear SVM vs Nonlinear SVM high dimensional data,” Stack Overflow.</a:t>
            </a:r>
            <a:br>
              <a:rPr lang="en-US" sz="1800" dirty="0">
                <a:latin typeface="Times New Roman" panose="02020603050405020304" pitchFamily="18" charset="0"/>
                <a:cs typeface="Times New Roman" panose="02020603050405020304" pitchFamily="18" charset="0"/>
              </a:rPr>
            </a:br>
            <a:r>
              <a:rPr lang="en-US" sz="1800" dirty="0">
                <a:latin typeface="Times New Roman" panose="02020603050405020304" pitchFamily="18" charset="0"/>
                <a:cs typeface="Times New Roman" panose="02020603050405020304" pitchFamily="18" charset="0"/>
                <a:hlinkClick r:id="rId8"/>
              </a:rPr>
              <a:t>https://stackoverflow.com/questions/44606126/linear-</a:t>
            </a:r>
            <a:r>
              <a:rPr lang="en-US" sz="1800" dirty="0" err="1">
                <a:latin typeface="Times New Roman" panose="02020603050405020304" pitchFamily="18" charset="0"/>
                <a:cs typeface="Times New Roman" panose="02020603050405020304" pitchFamily="18" charset="0"/>
                <a:hlinkClick r:id="rId8"/>
              </a:rPr>
              <a:t>svm</a:t>
            </a:r>
            <a:r>
              <a:rPr lang="en-US" sz="1800" dirty="0">
                <a:latin typeface="Times New Roman" panose="02020603050405020304" pitchFamily="18" charset="0"/>
                <a:cs typeface="Times New Roman" panose="02020603050405020304" pitchFamily="18" charset="0"/>
                <a:hlinkClick r:id="rId8"/>
              </a:rPr>
              <a:t>-vs-nonlinear-</a:t>
            </a:r>
            <a:r>
              <a:rPr lang="en-US" sz="1800" dirty="0" err="1">
                <a:latin typeface="Times New Roman" panose="02020603050405020304" pitchFamily="18" charset="0"/>
                <a:cs typeface="Times New Roman" panose="02020603050405020304" pitchFamily="18" charset="0"/>
                <a:hlinkClick r:id="rId8"/>
              </a:rPr>
              <a:t>svm</a:t>
            </a:r>
            <a:r>
              <a:rPr lang="en-US" sz="1800" dirty="0">
                <a:latin typeface="Times New Roman" panose="02020603050405020304" pitchFamily="18" charset="0"/>
                <a:cs typeface="Times New Roman" panose="02020603050405020304" pitchFamily="18" charset="0"/>
                <a:hlinkClick r:id="rId8"/>
              </a:rPr>
              <a:t>-high-dimensional-data</a:t>
            </a:r>
            <a:r>
              <a:rPr lang="en-US" sz="1800" dirty="0">
                <a:latin typeface="Times New Roman" panose="02020603050405020304" pitchFamily="18" charset="0"/>
                <a:cs typeface="Times New Roman" panose="02020603050405020304" pitchFamily="18" charset="0"/>
              </a:rPr>
              <a:t>‌ </a:t>
            </a:r>
          </a:p>
        </p:txBody>
      </p:sp>
      <p:sp>
        <p:nvSpPr>
          <p:cNvPr id="8" name="Slide Number Placeholder 3">
            <a:extLst>
              <a:ext uri="{FF2B5EF4-FFF2-40B4-BE49-F238E27FC236}">
                <a16:creationId xmlns:a16="http://schemas.microsoft.com/office/drawing/2014/main" id="{9CC97AB2-9150-DD98-C1B1-FB5670CF28F5}"/>
              </a:ext>
            </a:extLst>
          </p:cNvPr>
          <p:cNvSpPr txBox="1">
            <a:spLocks/>
          </p:cNvSpPr>
          <p:nvPr/>
        </p:nvSpPr>
        <p:spPr>
          <a:xfrm>
            <a:off x="3908" y="6248889"/>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DEBF6B5-A8B6-5742-91AE-8DC29EBB8E42}" type="slidenum">
              <a:rPr lang="en-US" smtClean="0"/>
              <a:pPr/>
              <a:t>39</a:t>
            </a:fld>
            <a:endParaRPr lang="en-US"/>
          </a:p>
        </p:txBody>
      </p:sp>
      <p:sp>
        <p:nvSpPr>
          <p:cNvPr id="9" name="Title 1">
            <a:extLst>
              <a:ext uri="{FF2B5EF4-FFF2-40B4-BE49-F238E27FC236}">
                <a16:creationId xmlns:a16="http://schemas.microsoft.com/office/drawing/2014/main" id="{8DA418C2-D055-146C-AAF8-29560CF3C8C8}"/>
              </a:ext>
            </a:extLst>
          </p:cNvPr>
          <p:cNvSpPr>
            <a:spLocks noGrp="1"/>
          </p:cNvSpPr>
          <p:nvPr>
            <p:ph type="title"/>
          </p:nvPr>
        </p:nvSpPr>
        <p:spPr>
          <a:xfrm>
            <a:off x="-365" y="3663"/>
            <a:ext cx="12195906" cy="729641"/>
          </a:xfrm>
          <a:solidFill>
            <a:srgbClr val="FFC000"/>
          </a:solidFill>
        </p:spPr>
        <p:txBody>
          <a:bodyPr>
            <a:normAutofit/>
          </a:bodyPr>
          <a:lstStyle/>
          <a:p>
            <a:pPr algn="ctr"/>
            <a:r>
              <a:rPr lang="en-US" sz="3000" b="1">
                <a:latin typeface="Times New Roman"/>
                <a:cs typeface="Times New Roman"/>
              </a:rPr>
              <a:t>References</a:t>
            </a:r>
            <a:endParaRPr lang="en-US">
              <a:cs typeface="Calibri Light"/>
            </a:endParaRPr>
          </a:p>
        </p:txBody>
      </p:sp>
    </p:spTree>
    <p:extLst>
      <p:ext uri="{BB962C8B-B14F-4D97-AF65-F5344CB8AC3E}">
        <p14:creationId xmlns:p14="http://schemas.microsoft.com/office/powerpoint/2010/main" val="1224412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A3A6087-45D9-6D77-48E2-C14DF3655C0A}"/>
              </a:ext>
            </a:extLst>
          </p:cNvPr>
          <p:cNvSpPr>
            <a:spLocks noGrp="1"/>
          </p:cNvSpPr>
          <p:nvPr>
            <p:ph type="body" idx="1"/>
          </p:nvPr>
        </p:nvSpPr>
        <p:spPr>
          <a:xfrm>
            <a:off x="781174" y="910561"/>
            <a:ext cx="5157787" cy="492194"/>
          </a:xfrm>
        </p:spPr>
        <p:txBody>
          <a:bodyPr/>
          <a:lstStyle/>
          <a:p>
            <a:r>
              <a:rPr lang="en-IN">
                <a:latin typeface="Times New Roman"/>
                <a:cs typeface="Times New Roman"/>
              </a:rPr>
              <a:t>Linear SVM</a:t>
            </a:r>
            <a:endParaRPr lang="en-US">
              <a:latin typeface="Times New Roman"/>
              <a:cs typeface="Times New Roman"/>
            </a:endParaRPr>
          </a:p>
        </p:txBody>
      </p:sp>
      <p:sp>
        <p:nvSpPr>
          <p:cNvPr id="4" name="Content Placeholder 3">
            <a:extLst>
              <a:ext uri="{FF2B5EF4-FFF2-40B4-BE49-F238E27FC236}">
                <a16:creationId xmlns:a16="http://schemas.microsoft.com/office/drawing/2014/main" id="{7DEB26C1-BE15-4FFE-FE2D-648482E0C4A3}"/>
              </a:ext>
            </a:extLst>
          </p:cNvPr>
          <p:cNvSpPr>
            <a:spLocks noGrp="1"/>
          </p:cNvSpPr>
          <p:nvPr>
            <p:ph sz="half" idx="2"/>
          </p:nvPr>
        </p:nvSpPr>
        <p:spPr>
          <a:xfrm>
            <a:off x="777996" y="1521369"/>
            <a:ext cx="5157787" cy="3684588"/>
          </a:xfrm>
        </p:spPr>
        <p:txBody>
          <a:bodyPr vert="horz" lIns="91440" tIns="45720" rIns="91440" bIns="45720" rtlCol="0" anchor="t">
            <a:normAutofit/>
          </a:bodyPr>
          <a:lstStyle/>
          <a:p>
            <a:pPr marL="227965" indent="-227965"/>
            <a:r>
              <a:rPr lang="en-IN" sz="2400">
                <a:latin typeface="Times New Roman"/>
                <a:cs typeface="Times New Roman"/>
              </a:rPr>
              <a:t>Data is linearly separable</a:t>
            </a:r>
          </a:p>
          <a:p>
            <a:pPr marL="227965" indent="-227965"/>
            <a:r>
              <a:rPr lang="en-IN" sz="2400">
                <a:latin typeface="Times New Roman"/>
                <a:cs typeface="Times New Roman"/>
              </a:rPr>
              <a:t>Difficult for more than two Classes</a:t>
            </a:r>
          </a:p>
        </p:txBody>
      </p:sp>
      <p:sp>
        <p:nvSpPr>
          <p:cNvPr id="5" name="Text Placeholder 4">
            <a:extLst>
              <a:ext uri="{FF2B5EF4-FFF2-40B4-BE49-F238E27FC236}">
                <a16:creationId xmlns:a16="http://schemas.microsoft.com/office/drawing/2014/main" id="{6F4D268E-5569-EB2F-4F80-944350B81E5A}"/>
              </a:ext>
            </a:extLst>
          </p:cNvPr>
          <p:cNvSpPr>
            <a:spLocks noGrp="1"/>
          </p:cNvSpPr>
          <p:nvPr>
            <p:ph type="body" sz="quarter" idx="3"/>
          </p:nvPr>
        </p:nvSpPr>
        <p:spPr>
          <a:xfrm>
            <a:off x="6113586" y="910561"/>
            <a:ext cx="5183188" cy="492194"/>
          </a:xfrm>
        </p:spPr>
        <p:txBody>
          <a:bodyPr/>
          <a:lstStyle/>
          <a:p>
            <a:r>
              <a:rPr lang="en-IN">
                <a:latin typeface="Times New Roman"/>
                <a:cs typeface="Times New Roman"/>
              </a:rPr>
              <a:t>Non-Linear SVM</a:t>
            </a:r>
            <a:endParaRPr lang="en-US">
              <a:latin typeface="Times New Roman"/>
              <a:cs typeface="Times New Roman"/>
            </a:endParaRPr>
          </a:p>
        </p:txBody>
      </p:sp>
      <p:sp>
        <p:nvSpPr>
          <p:cNvPr id="6" name="Content Placeholder 5">
            <a:extLst>
              <a:ext uri="{FF2B5EF4-FFF2-40B4-BE49-F238E27FC236}">
                <a16:creationId xmlns:a16="http://schemas.microsoft.com/office/drawing/2014/main" id="{455EDF2D-861D-EF15-9D50-28964CB220EF}"/>
              </a:ext>
            </a:extLst>
          </p:cNvPr>
          <p:cNvSpPr>
            <a:spLocks noGrp="1"/>
          </p:cNvSpPr>
          <p:nvPr>
            <p:ph sz="quarter" idx="4"/>
          </p:nvPr>
        </p:nvSpPr>
        <p:spPr>
          <a:xfrm>
            <a:off x="6138989" y="1521369"/>
            <a:ext cx="5183188" cy="3684588"/>
          </a:xfrm>
        </p:spPr>
        <p:txBody>
          <a:bodyPr vert="horz" lIns="91440" tIns="45720" rIns="91440" bIns="45720" rtlCol="0" anchor="t">
            <a:normAutofit/>
          </a:bodyPr>
          <a:lstStyle/>
          <a:p>
            <a:pPr marL="227965" indent="-227965"/>
            <a:r>
              <a:rPr lang="en-IN" sz="2400">
                <a:latin typeface="Times New Roman"/>
                <a:cs typeface="Times New Roman"/>
              </a:rPr>
              <a:t>Data is not linearly separable</a:t>
            </a:r>
            <a:endParaRPr lang="en-US"/>
          </a:p>
          <a:p>
            <a:pPr marL="227965" indent="-227965"/>
            <a:r>
              <a:rPr lang="en-IN" sz="2400">
                <a:latin typeface="Times New Roman"/>
                <a:cs typeface="Times New Roman"/>
              </a:rPr>
              <a:t>Best for two or more than two Classes</a:t>
            </a:r>
          </a:p>
        </p:txBody>
      </p:sp>
      <p:pic>
        <p:nvPicPr>
          <p:cNvPr id="1026" name="Picture 2">
            <a:extLst>
              <a:ext uri="{FF2B5EF4-FFF2-40B4-BE49-F238E27FC236}">
                <a16:creationId xmlns:a16="http://schemas.microsoft.com/office/drawing/2014/main" id="{B5D5D176-E218-DFEB-2788-7585F2A8521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306" t="18331" r="50353"/>
          <a:stretch/>
        </p:blipFill>
        <p:spPr bwMode="auto">
          <a:xfrm>
            <a:off x="986352" y="2406966"/>
            <a:ext cx="3697357" cy="320191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a:extLst>
              <a:ext uri="{FF2B5EF4-FFF2-40B4-BE49-F238E27FC236}">
                <a16:creationId xmlns:a16="http://schemas.microsoft.com/office/drawing/2014/main" id="{24E0AAB8-7F27-9383-78E9-8D22B5DBDE0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4144" t="19502"/>
          <a:stretch/>
        </p:blipFill>
        <p:spPr bwMode="auto">
          <a:xfrm>
            <a:off x="6634676" y="2429898"/>
            <a:ext cx="3581400" cy="3156054"/>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936F4B81-C615-931C-D0FA-A6118CDBA4E8}"/>
              </a:ext>
            </a:extLst>
          </p:cNvPr>
          <p:cNvSpPr txBox="1"/>
          <p:nvPr/>
        </p:nvSpPr>
        <p:spPr>
          <a:xfrm>
            <a:off x="4386665" y="5585952"/>
            <a:ext cx="3418670" cy="338554"/>
          </a:xfrm>
          <a:prstGeom prst="rect">
            <a:avLst/>
          </a:prstGeom>
          <a:noFill/>
        </p:spPr>
        <p:txBody>
          <a:bodyPr wrap="square" lIns="91440" tIns="45720" rIns="91440" bIns="45720" rtlCol="0" anchor="t">
            <a:spAutoFit/>
          </a:bodyPr>
          <a:lstStyle/>
          <a:p>
            <a:pPr algn="ctr"/>
            <a:r>
              <a:rPr lang="en-IN" sz="1600" dirty="0">
                <a:latin typeface="Times New Roman"/>
                <a:cs typeface="Times New Roman"/>
              </a:rPr>
              <a:t>Source: </a:t>
            </a:r>
            <a:r>
              <a:rPr lang="en-IN" sz="1600" dirty="0">
                <a:latin typeface="Times New Roman"/>
                <a:ea typeface="+mn-lt"/>
                <a:cs typeface="+mn-lt"/>
                <a:hlinkClick r:id="rId3"/>
              </a:rPr>
              <a:t>https://tinyurl.com/yyekewju</a:t>
            </a:r>
            <a:r>
              <a:rPr lang="en-IN" sz="1600" dirty="0">
                <a:latin typeface="Times New Roman"/>
                <a:ea typeface="+mn-lt"/>
                <a:cs typeface="+mn-lt"/>
              </a:rPr>
              <a:t> </a:t>
            </a:r>
            <a:endParaRPr lang="en-IN" sz="1600" dirty="0">
              <a:latin typeface="Times New Roman"/>
              <a:cs typeface="Times New Roman"/>
            </a:endParaRPr>
          </a:p>
        </p:txBody>
      </p:sp>
      <p:sp>
        <p:nvSpPr>
          <p:cNvPr id="13" name="Title 1">
            <a:extLst>
              <a:ext uri="{FF2B5EF4-FFF2-40B4-BE49-F238E27FC236}">
                <a16:creationId xmlns:a16="http://schemas.microsoft.com/office/drawing/2014/main" id="{BFBD926D-C2F8-E4B7-DD0C-F6983561BF8D}"/>
              </a:ext>
            </a:extLst>
          </p:cNvPr>
          <p:cNvSpPr txBox="1">
            <a:spLocks/>
          </p:cNvSpPr>
          <p:nvPr/>
        </p:nvSpPr>
        <p:spPr>
          <a:xfrm>
            <a:off x="-365" y="3663"/>
            <a:ext cx="12195906" cy="729641"/>
          </a:xfrm>
          <a:prstGeom prst="rect">
            <a:avLst/>
          </a:prstGeom>
          <a:solidFill>
            <a:srgbClr val="FFC000"/>
          </a:solidFill>
        </p:spPr>
        <p:txBody>
          <a:bodyPr vert="horz" lIns="91440" tIns="45720" rIns="91440" bIns="45720" rtlCol="0" anchor="ctr">
            <a:norm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a:latin typeface="Times New Roman"/>
                <a:cs typeface="Times New Roman"/>
              </a:rPr>
              <a:t>Types of SVM</a:t>
            </a:r>
            <a:endParaRPr lang="en-US" sz="3200">
              <a:latin typeface="Times New Roman"/>
              <a:cs typeface="Times New Roman"/>
            </a:endParaRPr>
          </a:p>
        </p:txBody>
      </p:sp>
      <p:sp>
        <p:nvSpPr>
          <p:cNvPr id="15" name="Slide Number Placeholder 3">
            <a:extLst>
              <a:ext uri="{FF2B5EF4-FFF2-40B4-BE49-F238E27FC236}">
                <a16:creationId xmlns:a16="http://schemas.microsoft.com/office/drawing/2014/main" id="{F233ACF3-95CD-54D5-6D95-537B2CABE236}"/>
              </a:ext>
            </a:extLst>
          </p:cNvPr>
          <p:cNvSpPr txBox="1">
            <a:spLocks/>
          </p:cNvSpPr>
          <p:nvPr/>
        </p:nvSpPr>
        <p:spPr>
          <a:xfrm>
            <a:off x="91831" y="6287967"/>
            <a:ext cx="2743200" cy="365125"/>
          </a:xfrm>
          <a:prstGeom prst="rect">
            <a:avLst/>
          </a:prstGeom>
        </p:spPr>
        <p:txBody>
          <a:bodyPr lIns="91440" tIns="45720" rIns="91440" bIns="4572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a:latin typeface="Times New Roman"/>
                <a:cs typeface="Times New Roman"/>
              </a:rPr>
              <a:t>4</a:t>
            </a:r>
          </a:p>
        </p:txBody>
      </p:sp>
    </p:spTree>
    <p:extLst>
      <p:ext uri="{BB962C8B-B14F-4D97-AF65-F5344CB8AC3E}">
        <p14:creationId xmlns:p14="http://schemas.microsoft.com/office/powerpoint/2010/main" val="14583791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D2045E2-76C9-785D-328A-2E30DA9A4D5D}"/>
              </a:ext>
            </a:extLst>
          </p:cNvPr>
          <p:cNvSpPr txBox="1"/>
          <p:nvPr/>
        </p:nvSpPr>
        <p:spPr>
          <a:xfrm>
            <a:off x="4454768" y="2718287"/>
            <a:ext cx="3290275" cy="707886"/>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000">
                <a:latin typeface="Times New Roman"/>
                <a:cs typeface="Calibri"/>
              </a:rPr>
              <a:t>Thank You!</a:t>
            </a:r>
          </a:p>
        </p:txBody>
      </p:sp>
      <p:sp>
        <p:nvSpPr>
          <p:cNvPr id="3" name="Slide Number Placeholder 3">
            <a:extLst>
              <a:ext uri="{FF2B5EF4-FFF2-40B4-BE49-F238E27FC236}">
                <a16:creationId xmlns:a16="http://schemas.microsoft.com/office/drawing/2014/main" id="{DB1F99FB-55D5-B0DB-07D9-0BFD19F31167}"/>
              </a:ext>
            </a:extLst>
          </p:cNvPr>
          <p:cNvSpPr txBox="1">
            <a:spLocks/>
          </p:cNvSpPr>
          <p:nvPr/>
        </p:nvSpPr>
        <p:spPr>
          <a:xfrm>
            <a:off x="3908" y="6248889"/>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DEBF6B5-A8B6-5742-91AE-8DC29EBB8E42}" type="slidenum">
              <a:rPr lang="en-US" smtClean="0"/>
              <a:pPr/>
              <a:t>40</a:t>
            </a:fld>
            <a:endParaRPr lang="en-US"/>
          </a:p>
        </p:txBody>
      </p:sp>
    </p:spTree>
    <p:extLst>
      <p:ext uri="{BB962C8B-B14F-4D97-AF65-F5344CB8AC3E}">
        <p14:creationId xmlns:p14="http://schemas.microsoft.com/office/powerpoint/2010/main" val="23094349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BA64CEA-C550-645A-EC05-EB7A96E7FBFA}"/>
              </a:ext>
            </a:extLst>
          </p:cNvPr>
          <p:cNvSpPr>
            <a:spLocks noGrp="1"/>
          </p:cNvSpPr>
          <p:nvPr>
            <p:ph sz="half" idx="1"/>
          </p:nvPr>
        </p:nvSpPr>
        <p:spPr>
          <a:xfrm>
            <a:off x="708804" y="1134815"/>
            <a:ext cx="10774392" cy="1001415"/>
          </a:xfrm>
        </p:spPr>
        <p:txBody>
          <a:bodyPr vert="horz" lIns="91440" tIns="45720" rIns="91440" bIns="45720" rtlCol="0" anchor="t">
            <a:normAutofit/>
          </a:bodyPr>
          <a:lstStyle/>
          <a:p>
            <a:pPr marL="227965" indent="-227965"/>
            <a:r>
              <a:rPr lang="en-IN" sz="2400" dirty="0">
                <a:latin typeface="Times New Roman"/>
                <a:cs typeface="Times New Roman"/>
              </a:rPr>
              <a:t>Cannot be separated by a linear line</a:t>
            </a:r>
            <a:endParaRPr lang="en-US" dirty="0"/>
          </a:p>
          <a:p>
            <a:pPr marL="227965" indent="-227965"/>
            <a:r>
              <a:rPr lang="en-IN" sz="2400" dirty="0">
                <a:latin typeface="Times New Roman"/>
                <a:cs typeface="Times New Roman"/>
              </a:rPr>
              <a:t>Transforms into higher dimensions &amp; making it linearly separable </a:t>
            </a:r>
          </a:p>
        </p:txBody>
      </p:sp>
      <p:pic>
        <p:nvPicPr>
          <p:cNvPr id="7" name="Content Placeholder 6" descr="A screen shot of a game&#10;&#10;Description automatically generated">
            <a:extLst>
              <a:ext uri="{FF2B5EF4-FFF2-40B4-BE49-F238E27FC236}">
                <a16:creationId xmlns:a16="http://schemas.microsoft.com/office/drawing/2014/main" id="{ED78C80B-2E06-B01A-569D-CB491BF4F284}"/>
              </a:ext>
            </a:extLst>
          </p:cNvPr>
          <p:cNvPicPr>
            <a:picLocks noGrp="1" noChangeAspect="1"/>
          </p:cNvPicPr>
          <p:nvPr>
            <p:ph sz="half" idx="2"/>
          </p:nvPr>
        </p:nvPicPr>
        <p:blipFill rotWithShape="1">
          <a:blip r:embed="rId2">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val="0"/>
              </a:ext>
            </a:extLst>
          </a:blip>
          <a:srcRect l="47059" b="13471"/>
          <a:stretch/>
        </p:blipFill>
        <p:spPr>
          <a:xfrm>
            <a:off x="3853085" y="2760504"/>
            <a:ext cx="5962462" cy="3064427"/>
          </a:xfrm>
        </p:spPr>
      </p:pic>
      <p:sp>
        <p:nvSpPr>
          <p:cNvPr id="8" name="TextBox 7">
            <a:extLst>
              <a:ext uri="{FF2B5EF4-FFF2-40B4-BE49-F238E27FC236}">
                <a16:creationId xmlns:a16="http://schemas.microsoft.com/office/drawing/2014/main" id="{D9645FF8-73E4-3729-D581-BC59AA7B5722}"/>
              </a:ext>
            </a:extLst>
          </p:cNvPr>
          <p:cNvSpPr txBox="1"/>
          <p:nvPr/>
        </p:nvSpPr>
        <p:spPr>
          <a:xfrm>
            <a:off x="2376453" y="5763997"/>
            <a:ext cx="7439094" cy="338554"/>
          </a:xfrm>
          <a:prstGeom prst="rect">
            <a:avLst/>
          </a:prstGeom>
          <a:noFill/>
        </p:spPr>
        <p:txBody>
          <a:bodyPr wrap="square" lIns="91440" tIns="45720" rIns="91440" bIns="45720" rtlCol="0" anchor="t">
            <a:spAutoFit/>
          </a:bodyPr>
          <a:lstStyle/>
          <a:p>
            <a:pPr algn="ctr"/>
            <a:r>
              <a:rPr lang="en-IN" sz="1600" dirty="0">
                <a:latin typeface="Times New Roman"/>
                <a:cs typeface="Times New Roman"/>
              </a:rPr>
              <a:t>Source: </a:t>
            </a:r>
            <a:r>
              <a:rPr lang="en-IN" sz="1600" dirty="0">
                <a:latin typeface="Times New Roman"/>
                <a:ea typeface="+mn-lt"/>
                <a:cs typeface="Times New Roman"/>
                <a:hlinkClick r:id="rId4"/>
              </a:rPr>
              <a:t>https://tinyurl.com/y8wy6p27</a:t>
            </a:r>
            <a:r>
              <a:rPr lang="en-IN" sz="1600" dirty="0">
                <a:latin typeface="Times New Roman"/>
                <a:ea typeface="+mn-lt"/>
                <a:cs typeface="Times New Roman"/>
              </a:rPr>
              <a:t> </a:t>
            </a:r>
            <a:endParaRPr lang="en-US" sz="1600" dirty="0">
              <a:latin typeface="Times New Roman"/>
              <a:cs typeface="Times New Roman"/>
            </a:endParaRPr>
          </a:p>
        </p:txBody>
      </p:sp>
      <p:sp>
        <p:nvSpPr>
          <p:cNvPr id="10" name="Title 1">
            <a:extLst>
              <a:ext uri="{FF2B5EF4-FFF2-40B4-BE49-F238E27FC236}">
                <a16:creationId xmlns:a16="http://schemas.microsoft.com/office/drawing/2014/main" id="{A6AA08A5-D4E8-AD91-C1FD-2792D3BFF123}"/>
              </a:ext>
            </a:extLst>
          </p:cNvPr>
          <p:cNvSpPr txBox="1">
            <a:spLocks/>
          </p:cNvSpPr>
          <p:nvPr/>
        </p:nvSpPr>
        <p:spPr>
          <a:xfrm>
            <a:off x="-365" y="3663"/>
            <a:ext cx="12195906" cy="729641"/>
          </a:xfrm>
          <a:prstGeom prst="rect">
            <a:avLst/>
          </a:prstGeom>
          <a:solidFill>
            <a:srgbClr val="FFC000"/>
          </a:solidFill>
        </p:spPr>
        <p:txBody>
          <a:bodyPr vert="horz" lIns="91440" tIns="45720" rIns="91440" bIns="45720" rtlCol="0" anchor="ctr">
            <a:norm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a:latin typeface="Times New Roman"/>
                <a:cs typeface="Times New Roman"/>
              </a:rPr>
              <a:t>Non-Linear SVMs</a:t>
            </a:r>
            <a:endParaRPr lang="en-US" sz="3200">
              <a:latin typeface="Times New Roman"/>
              <a:cs typeface="Times New Roman"/>
            </a:endParaRPr>
          </a:p>
        </p:txBody>
      </p:sp>
      <p:sp>
        <p:nvSpPr>
          <p:cNvPr id="12" name="Slide Number Placeholder 3">
            <a:extLst>
              <a:ext uri="{FF2B5EF4-FFF2-40B4-BE49-F238E27FC236}">
                <a16:creationId xmlns:a16="http://schemas.microsoft.com/office/drawing/2014/main" id="{9DE1A996-3FD7-4B34-3AFA-FA8627B01A38}"/>
              </a:ext>
            </a:extLst>
          </p:cNvPr>
          <p:cNvSpPr txBox="1">
            <a:spLocks/>
          </p:cNvSpPr>
          <p:nvPr/>
        </p:nvSpPr>
        <p:spPr>
          <a:xfrm>
            <a:off x="101600" y="6287967"/>
            <a:ext cx="2743200" cy="365125"/>
          </a:xfrm>
          <a:prstGeom prst="rect">
            <a:avLst/>
          </a:prstGeom>
        </p:spPr>
        <p:txBody>
          <a:bodyPr lIns="91440" tIns="45720" rIns="91440" bIns="4572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DEBF6B5-A8B6-5742-91AE-8DC29EBB8E42}" type="slidenum">
              <a:rPr lang="en-US" sz="1600" dirty="0" smtClean="0">
                <a:latin typeface="Times New Roman"/>
                <a:cs typeface="Times New Roman"/>
              </a:rPr>
              <a:pPr/>
              <a:t>5</a:t>
            </a:fld>
            <a:endParaRPr lang="en-US" sz="1600">
              <a:latin typeface="Times New Roman"/>
              <a:cs typeface="Times New Roman"/>
            </a:endParaRPr>
          </a:p>
        </p:txBody>
      </p:sp>
      <p:sp>
        <p:nvSpPr>
          <p:cNvPr id="2" name="TextBox 1">
            <a:extLst>
              <a:ext uri="{FF2B5EF4-FFF2-40B4-BE49-F238E27FC236}">
                <a16:creationId xmlns:a16="http://schemas.microsoft.com/office/drawing/2014/main" id="{76C13043-E131-7F25-D64C-B4F515402B85}"/>
              </a:ext>
            </a:extLst>
          </p:cNvPr>
          <p:cNvSpPr txBox="1"/>
          <p:nvPr/>
        </p:nvSpPr>
        <p:spPr>
          <a:xfrm>
            <a:off x="2376453" y="2199187"/>
            <a:ext cx="7439094" cy="338554"/>
          </a:xfrm>
          <a:prstGeom prst="rect">
            <a:avLst/>
          </a:prstGeom>
          <a:noFill/>
        </p:spPr>
        <p:txBody>
          <a:bodyPr wrap="square" lIns="91440" tIns="45720" rIns="91440" bIns="45720" rtlCol="0" anchor="t">
            <a:spAutoFit/>
          </a:bodyPr>
          <a:lstStyle/>
          <a:p>
            <a:pPr algn="ctr"/>
            <a:r>
              <a:rPr lang="en-IN" sz="1600" dirty="0">
                <a:latin typeface="Times New Roman"/>
                <a:cs typeface="Times New Roman"/>
              </a:rPr>
              <a:t>Non-linear decision boundary in the case of the Email Spam classification example.</a:t>
            </a:r>
            <a:endParaRPr lang="en-US" sz="1600" dirty="0">
              <a:latin typeface="Times New Roman"/>
              <a:cs typeface="Times New Roman"/>
            </a:endParaRPr>
          </a:p>
        </p:txBody>
      </p:sp>
    </p:spTree>
    <p:extLst>
      <p:ext uri="{BB962C8B-B14F-4D97-AF65-F5344CB8AC3E}">
        <p14:creationId xmlns:p14="http://schemas.microsoft.com/office/powerpoint/2010/main" val="30332182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BA64CEA-C550-645A-EC05-EB7A96E7FBFA}"/>
              </a:ext>
            </a:extLst>
          </p:cNvPr>
          <p:cNvSpPr>
            <a:spLocks noGrp="1"/>
          </p:cNvSpPr>
          <p:nvPr>
            <p:ph sz="half" idx="1"/>
          </p:nvPr>
        </p:nvSpPr>
        <p:spPr>
          <a:xfrm>
            <a:off x="445588" y="901972"/>
            <a:ext cx="11298980" cy="5055829"/>
          </a:xfrm>
        </p:spPr>
        <p:txBody>
          <a:bodyPr vert="horz" lIns="91440" tIns="45720" rIns="91440" bIns="45720" rtlCol="0" anchor="t">
            <a:noAutofit/>
          </a:bodyPr>
          <a:lstStyle/>
          <a:p>
            <a:pPr marL="227965" indent="-227965">
              <a:lnSpc>
                <a:spcPct val="107000"/>
              </a:lnSpc>
              <a:spcAft>
                <a:spcPts val="800"/>
              </a:spcAft>
            </a:pPr>
            <a:r>
              <a:rPr lang="en-IN" sz="2600" b="1" kern="100">
                <a:effectLst/>
                <a:latin typeface="Times New Roman"/>
                <a:ea typeface="Calibri" panose="020F0502020204030204" pitchFamily="34" charset="0"/>
                <a:cs typeface="Calibri"/>
              </a:rPr>
              <a:t>Hyperplane</a:t>
            </a:r>
            <a:r>
              <a:rPr lang="en-IN" sz="2600" kern="100">
                <a:effectLst/>
                <a:latin typeface="Times New Roman"/>
                <a:ea typeface="Calibri" panose="020F0502020204030204" pitchFamily="34" charset="0"/>
                <a:cs typeface="Calibri"/>
              </a:rPr>
              <a:t>: Decision boundary - to separate the data points of different classes.</a:t>
            </a:r>
          </a:p>
          <a:p>
            <a:pPr marL="227965" indent="-227965">
              <a:lnSpc>
                <a:spcPct val="107000"/>
              </a:lnSpc>
              <a:spcAft>
                <a:spcPts val="800"/>
              </a:spcAft>
            </a:pPr>
            <a:r>
              <a:rPr lang="en-IN" sz="2600" b="1" kern="100">
                <a:effectLst/>
                <a:latin typeface="Times New Roman"/>
                <a:ea typeface="Calibri" panose="020F0502020204030204" pitchFamily="34" charset="0"/>
                <a:cs typeface="Calibri"/>
              </a:rPr>
              <a:t>Support Vectors</a:t>
            </a:r>
            <a:r>
              <a:rPr lang="en-IN" sz="2600" kern="100">
                <a:effectLst/>
                <a:latin typeface="Times New Roman"/>
                <a:ea typeface="Calibri" panose="020F0502020204030204" pitchFamily="34" charset="0"/>
                <a:cs typeface="Calibri"/>
              </a:rPr>
              <a:t>: Data points closest to the decision boundary</a:t>
            </a:r>
          </a:p>
          <a:p>
            <a:pPr marL="227965" indent="-227965">
              <a:lnSpc>
                <a:spcPct val="107000"/>
              </a:lnSpc>
              <a:spcAft>
                <a:spcPts val="800"/>
              </a:spcAft>
            </a:pPr>
            <a:r>
              <a:rPr lang="en-IN" sz="2600" b="1" kern="100">
                <a:effectLst/>
                <a:latin typeface="Times New Roman"/>
                <a:ea typeface="Calibri" panose="020F0502020204030204" pitchFamily="34" charset="0"/>
                <a:cs typeface="Calibri"/>
              </a:rPr>
              <a:t>Margin</a:t>
            </a:r>
            <a:r>
              <a:rPr lang="en-IN" sz="2600" kern="100">
                <a:effectLst/>
                <a:latin typeface="Times New Roman"/>
                <a:ea typeface="Calibri" panose="020F0502020204030204" pitchFamily="34" charset="0"/>
                <a:cs typeface="Calibri"/>
              </a:rPr>
              <a:t>: Distance between the decision boundary and the support vectors</a:t>
            </a:r>
          </a:p>
          <a:p>
            <a:pPr marL="227965" indent="-227965">
              <a:lnSpc>
                <a:spcPct val="107000"/>
              </a:lnSpc>
              <a:spcAft>
                <a:spcPts val="800"/>
              </a:spcAft>
            </a:pPr>
            <a:r>
              <a:rPr lang="en-IN" sz="2600" b="1" kern="100">
                <a:effectLst/>
                <a:latin typeface="Times New Roman"/>
                <a:ea typeface="Calibri" panose="020F0502020204030204" pitchFamily="34" charset="0"/>
                <a:cs typeface="Calibri"/>
              </a:rPr>
              <a:t>Kernel</a:t>
            </a:r>
            <a:r>
              <a:rPr lang="en-IN" sz="2600" kern="100">
                <a:effectLst/>
                <a:latin typeface="Times New Roman"/>
                <a:ea typeface="Calibri" panose="020F0502020204030204" pitchFamily="34" charset="0"/>
                <a:cs typeface="Calibri"/>
              </a:rPr>
              <a:t>: Mathematical function - transform into high-dimensional feature spaces.</a:t>
            </a:r>
            <a:br>
              <a:rPr lang="en-IN" sz="2600" kern="100">
                <a:effectLst/>
                <a:latin typeface="Times New Roman"/>
                <a:ea typeface="Calibri" panose="020F0502020204030204" pitchFamily="34" charset="0"/>
                <a:cs typeface="Calibri" panose="020F0502020204030204" pitchFamily="34" charset="0"/>
              </a:rPr>
            </a:br>
            <a:r>
              <a:rPr lang="en-IN" sz="2600" kern="100">
                <a:latin typeface="Times New Roman"/>
                <a:ea typeface="Calibri" panose="020F0502020204030204" pitchFamily="34" charset="0"/>
                <a:cs typeface="Calibri"/>
              </a:rPr>
              <a:t>(L</a:t>
            </a:r>
            <a:r>
              <a:rPr lang="en-IN" sz="2600" kern="100">
                <a:effectLst/>
                <a:latin typeface="Times New Roman"/>
                <a:ea typeface="Calibri" panose="020F0502020204030204" pitchFamily="34" charset="0"/>
                <a:cs typeface="Calibri"/>
              </a:rPr>
              <a:t>inear, polynomial, Radial basis function (RBF) and sigmoid)</a:t>
            </a:r>
          </a:p>
          <a:p>
            <a:pPr marL="227965" indent="-227965">
              <a:lnSpc>
                <a:spcPct val="107000"/>
              </a:lnSpc>
              <a:spcAft>
                <a:spcPts val="800"/>
              </a:spcAft>
            </a:pPr>
            <a:r>
              <a:rPr lang="en-IN" sz="2600" b="1" kern="100">
                <a:effectLst/>
                <a:latin typeface="Times New Roman"/>
                <a:ea typeface="Calibri" panose="020F0502020204030204" pitchFamily="34" charset="0"/>
                <a:cs typeface="Calibri"/>
              </a:rPr>
              <a:t>Nonlinear Decision Boundaries</a:t>
            </a:r>
            <a:r>
              <a:rPr lang="en-IN" sz="2600" kern="100">
                <a:effectLst/>
                <a:latin typeface="Times New Roman"/>
                <a:ea typeface="Calibri" panose="020F0502020204030204" pitchFamily="34" charset="0"/>
                <a:cs typeface="Calibri"/>
              </a:rPr>
              <a:t>: Complex decision boundaries </a:t>
            </a:r>
            <a:r>
              <a:rPr lang="en-IN" sz="2600" kern="100">
                <a:latin typeface="Times New Roman"/>
                <a:ea typeface="Calibri" panose="020F0502020204030204" pitchFamily="34" charset="0"/>
                <a:cs typeface="Calibri"/>
              </a:rPr>
              <a:t>- separate</a:t>
            </a:r>
            <a:r>
              <a:rPr lang="en-IN" sz="2600" kern="100">
                <a:effectLst/>
                <a:latin typeface="Times New Roman"/>
                <a:ea typeface="Calibri" panose="020F0502020204030204" pitchFamily="34" charset="0"/>
                <a:cs typeface="Calibri"/>
              </a:rPr>
              <a:t> data points</a:t>
            </a:r>
            <a:r>
              <a:rPr lang="en-IN" sz="2600" kern="100">
                <a:latin typeface="Times New Roman"/>
                <a:ea typeface="Calibri" panose="020F0502020204030204" pitchFamily="34" charset="0"/>
                <a:cs typeface="Calibri"/>
              </a:rPr>
              <a:t> </a:t>
            </a:r>
            <a:r>
              <a:rPr lang="en-IN" sz="2600" kern="100">
                <a:latin typeface="Times New Roman"/>
                <a:ea typeface="Calibri" panose="020F0502020204030204" pitchFamily="34" charset="0"/>
                <a:cs typeface="Times New Roman"/>
              </a:rPr>
              <a:t>accurately</a:t>
            </a:r>
            <a:endParaRPr lang="en-IN" sz="2600" kern="100">
              <a:effectLst/>
              <a:latin typeface="Times New Roman"/>
              <a:ea typeface="Calibri" panose="020F0502020204030204" pitchFamily="34" charset="0"/>
              <a:cs typeface="Times New Roman"/>
            </a:endParaRPr>
          </a:p>
          <a:p>
            <a:pPr marL="227965" indent="-227965">
              <a:lnSpc>
                <a:spcPct val="107000"/>
              </a:lnSpc>
              <a:spcAft>
                <a:spcPts val="800"/>
              </a:spcAft>
            </a:pPr>
            <a:r>
              <a:rPr lang="en-IN" sz="2600" b="1" kern="100">
                <a:effectLst/>
                <a:latin typeface="Times New Roman"/>
                <a:ea typeface="Calibri" panose="020F0502020204030204" pitchFamily="34" charset="0"/>
                <a:cs typeface="Calibri"/>
              </a:rPr>
              <a:t>Regularization Parameter (C)</a:t>
            </a:r>
            <a:r>
              <a:rPr lang="en-IN" sz="2600" kern="100">
                <a:effectLst/>
                <a:latin typeface="Times New Roman"/>
                <a:ea typeface="Calibri" panose="020F0502020204030204" pitchFamily="34" charset="0"/>
                <a:cs typeface="Calibri"/>
              </a:rPr>
              <a:t>: Controls the trade-off between the misclassification of training examples and the margin width.</a:t>
            </a:r>
          </a:p>
        </p:txBody>
      </p:sp>
      <p:sp>
        <p:nvSpPr>
          <p:cNvPr id="8" name="Title 1">
            <a:extLst>
              <a:ext uri="{FF2B5EF4-FFF2-40B4-BE49-F238E27FC236}">
                <a16:creationId xmlns:a16="http://schemas.microsoft.com/office/drawing/2014/main" id="{19542A62-BDEA-8573-F0A0-4294A9FD1E1A}"/>
              </a:ext>
            </a:extLst>
          </p:cNvPr>
          <p:cNvSpPr txBox="1">
            <a:spLocks/>
          </p:cNvSpPr>
          <p:nvPr/>
        </p:nvSpPr>
        <p:spPr>
          <a:xfrm>
            <a:off x="-365" y="3663"/>
            <a:ext cx="12195906" cy="729641"/>
          </a:xfrm>
          <a:prstGeom prst="rect">
            <a:avLst/>
          </a:prstGeom>
          <a:solidFill>
            <a:srgbClr val="FFC000"/>
          </a:solidFill>
        </p:spPr>
        <p:txBody>
          <a:bodyPr vert="horz" lIns="91440" tIns="45720" rIns="91440" bIns="45720" rtlCol="0" anchor="ctr">
            <a:norm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a:latin typeface="Times New Roman"/>
                <a:cs typeface="Calibri Light"/>
              </a:rPr>
              <a:t>Important Terminologies</a:t>
            </a:r>
            <a:endParaRPr lang="en-US" sz="3200">
              <a:cs typeface="Calibri Light"/>
            </a:endParaRPr>
          </a:p>
        </p:txBody>
      </p:sp>
      <p:sp>
        <p:nvSpPr>
          <p:cNvPr id="10" name="Slide Number Placeholder 3">
            <a:extLst>
              <a:ext uri="{FF2B5EF4-FFF2-40B4-BE49-F238E27FC236}">
                <a16:creationId xmlns:a16="http://schemas.microsoft.com/office/drawing/2014/main" id="{AE7B86AD-C37E-3A86-CAD0-CFDC7105E4B9}"/>
              </a:ext>
            </a:extLst>
          </p:cNvPr>
          <p:cNvSpPr txBox="1">
            <a:spLocks/>
          </p:cNvSpPr>
          <p:nvPr/>
        </p:nvSpPr>
        <p:spPr>
          <a:xfrm>
            <a:off x="91831" y="6287967"/>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DEBF6B5-A8B6-5742-91AE-8DC29EBB8E42}" type="slidenum">
              <a:rPr lang="en-US" smtClean="0"/>
              <a:pPr/>
              <a:t>6</a:t>
            </a:fld>
            <a:endParaRPr lang="en-US"/>
          </a:p>
        </p:txBody>
      </p:sp>
    </p:spTree>
    <p:extLst>
      <p:ext uri="{BB962C8B-B14F-4D97-AF65-F5344CB8AC3E}">
        <p14:creationId xmlns:p14="http://schemas.microsoft.com/office/powerpoint/2010/main" val="39040764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BA64CEA-C550-645A-EC05-EB7A96E7FBFA}"/>
              </a:ext>
            </a:extLst>
          </p:cNvPr>
          <p:cNvSpPr>
            <a:spLocks noGrp="1"/>
          </p:cNvSpPr>
          <p:nvPr>
            <p:ph sz="half" idx="1"/>
          </p:nvPr>
        </p:nvSpPr>
        <p:spPr>
          <a:xfrm>
            <a:off x="740508" y="1109484"/>
            <a:ext cx="5181600" cy="1188321"/>
          </a:xfrm>
        </p:spPr>
        <p:txBody>
          <a:bodyPr vert="horz" lIns="91440" tIns="45720" rIns="91440" bIns="45720" rtlCol="0" anchor="t">
            <a:normAutofit/>
          </a:bodyPr>
          <a:lstStyle/>
          <a:p>
            <a:pPr marL="227965" indent="-227965">
              <a:lnSpc>
                <a:spcPct val="125000"/>
              </a:lnSpc>
            </a:pPr>
            <a:r>
              <a:rPr lang="en-IN" sz="2400" dirty="0">
                <a:latin typeface="Times New Roman"/>
                <a:cs typeface="Times New Roman"/>
              </a:rPr>
              <a:t>Non-Linear to Linear space</a:t>
            </a:r>
            <a:br>
              <a:rPr lang="en-IN" sz="2400" dirty="0">
                <a:latin typeface="Times New Roman"/>
                <a:cs typeface="Times New Roman"/>
              </a:rPr>
            </a:br>
            <a:r>
              <a:rPr lang="en-IN" sz="2400" dirty="0">
                <a:latin typeface="Times New Roman"/>
                <a:cs typeface="Times New Roman"/>
              </a:rPr>
              <a:t>(2D to 3D transformation)</a:t>
            </a:r>
            <a:endParaRPr lang="en-US" dirty="0">
              <a:cs typeface="Calibri" panose="020F0502020204030204"/>
            </a:endParaRPr>
          </a:p>
          <a:p>
            <a:pPr marL="227965" indent="-227965"/>
            <a:endParaRPr lang="en-IN" sz="2400" dirty="0">
              <a:latin typeface="Times New Roman"/>
              <a:cs typeface="Times New Roman"/>
            </a:endParaRPr>
          </a:p>
        </p:txBody>
      </p:sp>
      <p:sp>
        <p:nvSpPr>
          <p:cNvPr id="4" name="Content Placeholder 3">
            <a:extLst>
              <a:ext uri="{FF2B5EF4-FFF2-40B4-BE49-F238E27FC236}">
                <a16:creationId xmlns:a16="http://schemas.microsoft.com/office/drawing/2014/main" id="{EB7F62A6-BF43-89AF-6A7F-0ADE22092635}"/>
              </a:ext>
            </a:extLst>
          </p:cNvPr>
          <p:cNvSpPr>
            <a:spLocks noGrp="1"/>
          </p:cNvSpPr>
          <p:nvPr>
            <p:ph sz="half" idx="2"/>
          </p:nvPr>
        </p:nvSpPr>
        <p:spPr>
          <a:xfrm>
            <a:off x="6096000" y="1109483"/>
            <a:ext cx="5167223" cy="1188321"/>
          </a:xfrm>
        </p:spPr>
        <p:txBody>
          <a:bodyPr vert="horz" lIns="91440" tIns="45720" rIns="91440" bIns="45720" rtlCol="0" anchor="t">
            <a:normAutofit/>
          </a:bodyPr>
          <a:lstStyle/>
          <a:p>
            <a:pPr marL="227965" indent="-227965">
              <a:lnSpc>
                <a:spcPct val="125000"/>
              </a:lnSpc>
            </a:pPr>
            <a:r>
              <a:rPr lang="en-IN" sz="2400" dirty="0">
                <a:latin typeface="Times New Roman"/>
                <a:cs typeface="Times New Roman"/>
              </a:rPr>
              <a:t>Finds the right Hyperplane</a:t>
            </a:r>
            <a:br>
              <a:rPr lang="en-IN" sz="2400" dirty="0">
                <a:latin typeface="Times New Roman"/>
                <a:cs typeface="Times New Roman"/>
              </a:rPr>
            </a:br>
            <a:r>
              <a:rPr lang="en-IN" sz="2400" dirty="0">
                <a:latin typeface="Times New Roman"/>
                <a:cs typeface="Times New Roman"/>
              </a:rPr>
              <a:t>(Which has the maximum margin)</a:t>
            </a:r>
            <a:endParaRPr lang="en-US" dirty="0">
              <a:cs typeface="Calibri" panose="020F0502020204030204"/>
            </a:endParaRPr>
          </a:p>
          <a:p>
            <a:pPr marL="227965" indent="-227965"/>
            <a:endParaRPr lang="en-IN" sz="2400" dirty="0">
              <a:latin typeface="Times New Roman"/>
              <a:cs typeface="Times New Roman"/>
            </a:endParaRPr>
          </a:p>
        </p:txBody>
      </p:sp>
      <p:pic>
        <p:nvPicPr>
          <p:cNvPr id="9" name="Picture 8" descr="A diagram of a space&#10;&#10;Description automatically generated">
            <a:extLst>
              <a:ext uri="{FF2B5EF4-FFF2-40B4-BE49-F238E27FC236}">
                <a16:creationId xmlns:a16="http://schemas.microsoft.com/office/drawing/2014/main" id="{05991257-F90B-428F-EFA7-1F0A5B0362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40758" y="2349437"/>
            <a:ext cx="6362700" cy="3562350"/>
          </a:xfrm>
          <a:prstGeom prst="rect">
            <a:avLst/>
          </a:prstGeom>
        </p:spPr>
      </p:pic>
      <p:sp>
        <p:nvSpPr>
          <p:cNvPr id="10" name="TextBox 9">
            <a:extLst>
              <a:ext uri="{FF2B5EF4-FFF2-40B4-BE49-F238E27FC236}">
                <a16:creationId xmlns:a16="http://schemas.microsoft.com/office/drawing/2014/main" id="{399EC785-59ED-3761-9714-D634C48C8127}"/>
              </a:ext>
            </a:extLst>
          </p:cNvPr>
          <p:cNvSpPr txBox="1"/>
          <p:nvPr/>
        </p:nvSpPr>
        <p:spPr>
          <a:xfrm>
            <a:off x="3635597" y="5742510"/>
            <a:ext cx="4920806" cy="338554"/>
          </a:xfrm>
          <a:prstGeom prst="rect">
            <a:avLst/>
          </a:prstGeom>
          <a:noFill/>
        </p:spPr>
        <p:txBody>
          <a:bodyPr wrap="square" lIns="91440" tIns="45720" rIns="91440" bIns="45720" rtlCol="0" anchor="t">
            <a:spAutoFit/>
          </a:bodyPr>
          <a:lstStyle/>
          <a:p>
            <a:pPr algn="ctr"/>
            <a:r>
              <a:rPr lang="en-IN" sz="1600" dirty="0">
                <a:latin typeface="Times New Roman"/>
                <a:cs typeface="Times New Roman"/>
              </a:rPr>
              <a:t>Source: </a:t>
            </a:r>
            <a:r>
              <a:rPr lang="en-IN" sz="1600" dirty="0">
                <a:latin typeface="Times New Roman"/>
                <a:ea typeface="+mn-lt"/>
                <a:cs typeface="+mn-lt"/>
                <a:hlinkClick r:id="rId3"/>
              </a:rPr>
              <a:t>https://tinyurl.com/bdcrdssz</a:t>
            </a:r>
            <a:r>
              <a:rPr lang="en-IN" sz="1600" dirty="0">
                <a:latin typeface="Times New Roman"/>
                <a:ea typeface="+mn-lt"/>
                <a:cs typeface="+mn-lt"/>
              </a:rPr>
              <a:t> </a:t>
            </a:r>
            <a:endParaRPr lang="en-US" sz="1600" dirty="0">
              <a:latin typeface="Times New Roman"/>
              <a:cs typeface="Calibri"/>
            </a:endParaRPr>
          </a:p>
        </p:txBody>
      </p:sp>
      <p:sp>
        <p:nvSpPr>
          <p:cNvPr id="11" name="Title 1">
            <a:extLst>
              <a:ext uri="{FF2B5EF4-FFF2-40B4-BE49-F238E27FC236}">
                <a16:creationId xmlns:a16="http://schemas.microsoft.com/office/drawing/2014/main" id="{F1D3FB01-DF96-B871-0069-89ABAD8BBBDF}"/>
              </a:ext>
            </a:extLst>
          </p:cNvPr>
          <p:cNvSpPr txBox="1">
            <a:spLocks/>
          </p:cNvSpPr>
          <p:nvPr/>
        </p:nvSpPr>
        <p:spPr>
          <a:xfrm>
            <a:off x="-365" y="3663"/>
            <a:ext cx="12195906" cy="729641"/>
          </a:xfrm>
          <a:prstGeom prst="rect">
            <a:avLst/>
          </a:prstGeom>
          <a:solidFill>
            <a:srgbClr val="FFC000"/>
          </a:solidFill>
        </p:spPr>
        <p:txBody>
          <a:bodyPr vert="horz" lIns="91440" tIns="45720" rIns="91440" bIns="45720" rtlCol="0" anchor="ctr">
            <a:norm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a:latin typeface="Times New Roman"/>
                <a:cs typeface="Times New Roman"/>
              </a:rPr>
              <a:t>Non-Linear SVM: Working</a:t>
            </a:r>
            <a:endParaRPr lang="en-US" sz="3200">
              <a:latin typeface="Times New Roman"/>
              <a:cs typeface="Times New Roman"/>
            </a:endParaRPr>
          </a:p>
        </p:txBody>
      </p:sp>
      <p:sp>
        <p:nvSpPr>
          <p:cNvPr id="5" name="Slide Number Placeholder 3">
            <a:extLst>
              <a:ext uri="{FF2B5EF4-FFF2-40B4-BE49-F238E27FC236}">
                <a16:creationId xmlns:a16="http://schemas.microsoft.com/office/drawing/2014/main" id="{B2E94AEA-4121-C43E-DA87-8D29D9042345}"/>
              </a:ext>
            </a:extLst>
          </p:cNvPr>
          <p:cNvSpPr txBox="1">
            <a:spLocks/>
          </p:cNvSpPr>
          <p:nvPr/>
        </p:nvSpPr>
        <p:spPr>
          <a:xfrm>
            <a:off x="91831" y="6287967"/>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DEBF6B5-A8B6-5742-91AE-8DC29EBB8E42}" type="slidenum">
              <a:rPr lang="en-US" smtClean="0"/>
              <a:pPr/>
              <a:t>7</a:t>
            </a:fld>
            <a:endParaRPr lang="en-US"/>
          </a:p>
        </p:txBody>
      </p:sp>
      <p:sp>
        <p:nvSpPr>
          <p:cNvPr id="2" name="TextBox 1">
            <a:extLst>
              <a:ext uri="{FF2B5EF4-FFF2-40B4-BE49-F238E27FC236}">
                <a16:creationId xmlns:a16="http://schemas.microsoft.com/office/drawing/2014/main" id="{23F42931-218C-4EA9-B947-340DF98900FA}"/>
              </a:ext>
            </a:extLst>
          </p:cNvPr>
          <p:cNvSpPr txBox="1"/>
          <p:nvPr/>
        </p:nvSpPr>
        <p:spPr>
          <a:xfrm>
            <a:off x="3461705" y="2180159"/>
            <a:ext cx="4920806" cy="338554"/>
          </a:xfrm>
          <a:prstGeom prst="rect">
            <a:avLst/>
          </a:prstGeom>
          <a:noFill/>
        </p:spPr>
        <p:txBody>
          <a:bodyPr wrap="square" lIns="91440" tIns="45720" rIns="91440" bIns="45720" rtlCol="0" anchor="t">
            <a:spAutoFit/>
          </a:bodyPr>
          <a:lstStyle/>
          <a:p>
            <a:pPr algn="ctr"/>
            <a:r>
              <a:rPr lang="en-IN" sz="1600" dirty="0">
                <a:latin typeface="Times New Roman"/>
                <a:cs typeface="Times New Roman"/>
              </a:rPr>
              <a:t>Transformation of data points to higher dimensions</a:t>
            </a:r>
            <a:r>
              <a:rPr lang="en-IN" sz="1600" dirty="0">
                <a:latin typeface="Times New Roman"/>
                <a:ea typeface="+mn-lt"/>
                <a:cs typeface="+mn-lt"/>
              </a:rPr>
              <a:t> </a:t>
            </a:r>
            <a:endParaRPr lang="en-US" sz="1600" dirty="0">
              <a:latin typeface="Times New Roman"/>
              <a:cs typeface="Calibri"/>
            </a:endParaRPr>
          </a:p>
        </p:txBody>
      </p:sp>
    </p:spTree>
    <p:extLst>
      <p:ext uri="{BB962C8B-B14F-4D97-AF65-F5344CB8AC3E}">
        <p14:creationId xmlns:p14="http://schemas.microsoft.com/office/powerpoint/2010/main" val="6975703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CB3591A-C558-2795-F633-156CC9E58BCE}"/>
              </a:ext>
            </a:extLst>
          </p:cNvPr>
          <p:cNvSpPr>
            <a:spLocks noGrp="1"/>
          </p:cNvSpPr>
          <p:nvPr>
            <p:ph sz="half" idx="1"/>
          </p:nvPr>
        </p:nvSpPr>
        <p:spPr>
          <a:xfrm>
            <a:off x="2144143" y="1286658"/>
            <a:ext cx="7884543" cy="512585"/>
          </a:xfrm>
        </p:spPr>
        <p:txBody>
          <a:bodyPr vert="horz" lIns="91440" tIns="45720" rIns="91440" bIns="45720" rtlCol="0" anchor="t">
            <a:normAutofit/>
          </a:bodyPr>
          <a:lstStyle/>
          <a:p>
            <a:pPr marL="0" indent="0" algn="ctr">
              <a:buNone/>
            </a:pPr>
            <a:r>
              <a:rPr lang="en-IN" sz="2400">
                <a:latin typeface="Times New Roman"/>
                <a:cs typeface="Times New Roman"/>
              </a:rPr>
              <a:t>Method to project non-linear data onto higher dimensions.</a:t>
            </a:r>
            <a:endParaRPr lang="en-US"/>
          </a:p>
          <a:p>
            <a:pPr marL="227965" indent="-227965" algn="ctr"/>
            <a:endParaRPr lang="en-IN" sz="2400">
              <a:latin typeface="Times New Roman"/>
              <a:cs typeface="Times New Roman"/>
            </a:endParaRPr>
          </a:p>
        </p:txBody>
      </p:sp>
      <p:sp>
        <p:nvSpPr>
          <p:cNvPr id="4" name="Content Placeholder 3">
            <a:extLst>
              <a:ext uri="{FF2B5EF4-FFF2-40B4-BE49-F238E27FC236}">
                <a16:creationId xmlns:a16="http://schemas.microsoft.com/office/drawing/2014/main" id="{7FC06520-DC8E-11DE-CF52-A3E081361347}"/>
              </a:ext>
            </a:extLst>
          </p:cNvPr>
          <p:cNvSpPr>
            <a:spLocks noGrp="1"/>
          </p:cNvSpPr>
          <p:nvPr>
            <p:ph sz="half" idx="2"/>
          </p:nvPr>
        </p:nvSpPr>
        <p:spPr>
          <a:xfrm>
            <a:off x="6788030" y="2249941"/>
            <a:ext cx="5181600" cy="2352887"/>
          </a:xfrm>
        </p:spPr>
        <p:txBody>
          <a:bodyPr vert="horz" lIns="91440" tIns="45720" rIns="91440" bIns="45720" rtlCol="0" anchor="t">
            <a:normAutofit/>
          </a:bodyPr>
          <a:lstStyle/>
          <a:p>
            <a:pPr marL="227965" indent="-227965"/>
            <a:r>
              <a:rPr lang="en-IN" sz="2400">
                <a:latin typeface="Times New Roman"/>
                <a:cs typeface="Times New Roman"/>
              </a:rPr>
              <a:t>Kernel Functions –</a:t>
            </a:r>
          </a:p>
          <a:p>
            <a:pPr marL="685165" lvl="1" indent="-227965">
              <a:buFont typeface="Wingdings" panose="05000000000000000000" pitchFamily="2" charset="2"/>
              <a:buChar char="§"/>
            </a:pPr>
            <a:r>
              <a:rPr lang="en-IN">
                <a:latin typeface="Times New Roman"/>
                <a:cs typeface="Times New Roman"/>
              </a:rPr>
              <a:t>Linear</a:t>
            </a:r>
          </a:p>
          <a:p>
            <a:pPr marL="685165" lvl="1" indent="-227965">
              <a:buFont typeface="Wingdings" panose="05000000000000000000" pitchFamily="2" charset="2"/>
              <a:buChar char="§"/>
            </a:pPr>
            <a:r>
              <a:rPr lang="en-IN">
                <a:latin typeface="Times New Roman"/>
                <a:cs typeface="Times New Roman"/>
              </a:rPr>
              <a:t>Polynomial</a:t>
            </a:r>
            <a:endParaRPr lang="en-IN"/>
          </a:p>
          <a:p>
            <a:pPr marL="685165" lvl="1" indent="-227965">
              <a:buFont typeface="Wingdings" panose="05000000000000000000" pitchFamily="2" charset="2"/>
              <a:buChar char="§"/>
            </a:pPr>
            <a:r>
              <a:rPr lang="en-US">
                <a:latin typeface="Times New Roman"/>
                <a:cs typeface="Times New Roman"/>
              </a:rPr>
              <a:t>Gaussian radial basis function (RBF)</a:t>
            </a:r>
            <a:r>
              <a:rPr lang="en-IN">
                <a:latin typeface="Times New Roman"/>
                <a:cs typeface="Times New Roman"/>
              </a:rPr>
              <a:t> </a:t>
            </a:r>
          </a:p>
          <a:p>
            <a:pPr marL="685165" lvl="1" indent="-227965">
              <a:buFont typeface="Wingdings" panose="05000000000000000000" pitchFamily="2" charset="2"/>
              <a:buChar char="§"/>
            </a:pPr>
            <a:r>
              <a:rPr lang="en-IN">
                <a:latin typeface="Times New Roman"/>
                <a:cs typeface="Times New Roman"/>
              </a:rPr>
              <a:t>Sigmoid</a:t>
            </a:r>
            <a:endParaRPr lang="en-IN" sz="2400">
              <a:latin typeface="Times New Roman"/>
              <a:cs typeface="Times New Roman"/>
            </a:endParaRPr>
          </a:p>
          <a:p>
            <a:pPr marL="227965" indent="-227965"/>
            <a:endParaRPr lang="en-IN" sz="2400">
              <a:latin typeface="Times New Roman"/>
              <a:cs typeface="Times New Roman"/>
            </a:endParaRPr>
          </a:p>
        </p:txBody>
      </p:sp>
      <p:pic>
        <p:nvPicPr>
          <p:cNvPr id="7" name="Picture 6" descr="A diagram of a graph&#10;&#10;Description automatically generated with medium confidence">
            <a:extLst>
              <a:ext uri="{FF2B5EF4-FFF2-40B4-BE49-F238E27FC236}">
                <a16:creationId xmlns:a16="http://schemas.microsoft.com/office/drawing/2014/main" id="{C8F10EE9-64BE-31C4-C889-A2E0F7D4B92B}"/>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0"/>
                    </a14:imgEffect>
                    <a14:imgEffect>
                      <a14:brightnessContrast bright="-20000" contrast="40000"/>
                    </a14:imgEffect>
                  </a14:imgLayer>
                </a14:imgProps>
              </a:ext>
              <a:ext uri="{28A0092B-C50C-407E-A947-70E740481C1C}">
                <a14:useLocalDpi xmlns:a14="http://schemas.microsoft.com/office/drawing/2010/main" val="0"/>
              </a:ext>
            </a:extLst>
          </a:blip>
          <a:srcRect t="13536"/>
          <a:stretch/>
        </p:blipFill>
        <p:spPr>
          <a:xfrm>
            <a:off x="574995" y="2249941"/>
            <a:ext cx="6682294" cy="2951301"/>
          </a:xfrm>
          <a:prstGeom prst="rect">
            <a:avLst/>
          </a:prstGeom>
        </p:spPr>
      </p:pic>
      <p:sp>
        <p:nvSpPr>
          <p:cNvPr id="8" name="TextBox 7">
            <a:extLst>
              <a:ext uri="{FF2B5EF4-FFF2-40B4-BE49-F238E27FC236}">
                <a16:creationId xmlns:a16="http://schemas.microsoft.com/office/drawing/2014/main" id="{5BE89608-DBD7-58F5-1D54-05B19B773569}"/>
              </a:ext>
            </a:extLst>
          </p:cNvPr>
          <p:cNvSpPr txBox="1"/>
          <p:nvPr/>
        </p:nvSpPr>
        <p:spPr>
          <a:xfrm>
            <a:off x="4453575" y="5680094"/>
            <a:ext cx="3284850" cy="338554"/>
          </a:xfrm>
          <a:prstGeom prst="rect">
            <a:avLst/>
          </a:prstGeom>
          <a:noFill/>
        </p:spPr>
        <p:txBody>
          <a:bodyPr wrap="square" lIns="91440" tIns="45720" rIns="91440" bIns="45720" rtlCol="0" anchor="t">
            <a:spAutoFit/>
          </a:bodyPr>
          <a:lstStyle/>
          <a:p>
            <a:pPr algn="ctr"/>
            <a:r>
              <a:rPr lang="en-IN" sz="1600" dirty="0">
                <a:latin typeface="Times New Roman"/>
                <a:cs typeface="Times New Roman"/>
              </a:rPr>
              <a:t>Source: </a:t>
            </a:r>
            <a:r>
              <a:rPr lang="en-IN" sz="1600" dirty="0">
                <a:latin typeface="Times New Roman"/>
                <a:ea typeface="+mn-lt"/>
                <a:cs typeface="+mn-lt"/>
                <a:hlinkClick r:id="rId4"/>
              </a:rPr>
              <a:t>https://tinyurl.com/33khdvps</a:t>
            </a:r>
            <a:r>
              <a:rPr lang="en-IN" sz="1600" dirty="0">
                <a:latin typeface="Times New Roman"/>
                <a:ea typeface="+mn-lt"/>
                <a:cs typeface="+mn-lt"/>
              </a:rPr>
              <a:t> </a:t>
            </a:r>
            <a:endParaRPr lang="en-US" sz="1600" dirty="0">
              <a:latin typeface="Times New Roman"/>
              <a:cs typeface="Times New Roman"/>
            </a:endParaRPr>
          </a:p>
        </p:txBody>
      </p:sp>
      <p:sp>
        <p:nvSpPr>
          <p:cNvPr id="11" name="Title 1">
            <a:extLst>
              <a:ext uri="{FF2B5EF4-FFF2-40B4-BE49-F238E27FC236}">
                <a16:creationId xmlns:a16="http://schemas.microsoft.com/office/drawing/2014/main" id="{35F7E076-3912-66A1-CB8D-629DB8C77ACB}"/>
              </a:ext>
            </a:extLst>
          </p:cNvPr>
          <p:cNvSpPr txBox="1">
            <a:spLocks/>
          </p:cNvSpPr>
          <p:nvPr/>
        </p:nvSpPr>
        <p:spPr>
          <a:xfrm>
            <a:off x="-365" y="3663"/>
            <a:ext cx="12195906" cy="729641"/>
          </a:xfrm>
          <a:prstGeom prst="rect">
            <a:avLst/>
          </a:prstGeom>
          <a:solidFill>
            <a:srgbClr val="FFC000"/>
          </a:solidFill>
        </p:spPr>
        <p:txBody>
          <a:bodyPr vert="horz" lIns="91440" tIns="45720" rIns="91440" bIns="45720" rtlCol="0" anchor="ctr">
            <a:norm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a:latin typeface="Times New Roman"/>
                <a:cs typeface="Times New Roman"/>
              </a:rPr>
              <a:t>Kernel Trick</a:t>
            </a:r>
            <a:endParaRPr lang="en-US" sz="3200">
              <a:latin typeface="Times New Roman"/>
              <a:cs typeface="Times New Roman"/>
            </a:endParaRPr>
          </a:p>
        </p:txBody>
      </p:sp>
      <p:sp>
        <p:nvSpPr>
          <p:cNvPr id="9" name="Slide Number Placeholder 3">
            <a:extLst>
              <a:ext uri="{FF2B5EF4-FFF2-40B4-BE49-F238E27FC236}">
                <a16:creationId xmlns:a16="http://schemas.microsoft.com/office/drawing/2014/main" id="{E3E6BB65-C46A-422C-A0FE-E22F19460B88}"/>
              </a:ext>
            </a:extLst>
          </p:cNvPr>
          <p:cNvSpPr txBox="1">
            <a:spLocks/>
          </p:cNvSpPr>
          <p:nvPr/>
        </p:nvSpPr>
        <p:spPr>
          <a:xfrm>
            <a:off x="91831" y="6287967"/>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DEBF6B5-A8B6-5742-91AE-8DC29EBB8E42}" type="slidenum">
              <a:rPr lang="en-US" smtClean="0"/>
              <a:pPr/>
              <a:t>8</a:t>
            </a:fld>
            <a:endParaRPr lang="en-US"/>
          </a:p>
        </p:txBody>
      </p:sp>
    </p:spTree>
    <p:extLst>
      <p:ext uri="{BB962C8B-B14F-4D97-AF65-F5344CB8AC3E}">
        <p14:creationId xmlns:p14="http://schemas.microsoft.com/office/powerpoint/2010/main" val="34978569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3F64EEA-B92A-5C0C-696E-C9298E6682ED}"/>
              </a:ext>
            </a:extLst>
          </p:cNvPr>
          <p:cNvSpPr>
            <a:spLocks noGrp="1"/>
          </p:cNvSpPr>
          <p:nvPr>
            <p:ph sz="half" idx="1"/>
          </p:nvPr>
        </p:nvSpPr>
        <p:spPr>
          <a:xfrm>
            <a:off x="823823" y="1049248"/>
            <a:ext cx="10788769" cy="4351339"/>
          </a:xfrm>
        </p:spPr>
        <p:txBody>
          <a:bodyPr vert="horz" lIns="91440" tIns="45720" rIns="91440" bIns="45720" rtlCol="0" anchor="t">
            <a:normAutofit/>
          </a:bodyPr>
          <a:lstStyle/>
          <a:p>
            <a:pPr marL="227965" indent="-227965"/>
            <a:r>
              <a:rPr lang="en-US" sz="2400" dirty="0">
                <a:latin typeface="Times New Roman"/>
                <a:cs typeface="Times New Roman"/>
              </a:rPr>
              <a:t>Linear Separability: separated by a single straight line. </a:t>
            </a:r>
          </a:p>
          <a:p>
            <a:pPr marL="227965" indent="-227965"/>
            <a:r>
              <a:rPr lang="en-US" sz="2400" dirty="0">
                <a:latin typeface="Times New Roman"/>
                <a:cs typeface="Times New Roman"/>
              </a:rPr>
              <a:t>Efficient Processing: computationally efficient, especially with 1-D features</a:t>
            </a:r>
            <a:endParaRPr lang="en-IN" sz="2400" dirty="0">
              <a:latin typeface="Times New Roman"/>
              <a:cs typeface="Times New Roman"/>
            </a:endParaRPr>
          </a:p>
        </p:txBody>
      </p:sp>
      <p:sp>
        <p:nvSpPr>
          <p:cNvPr id="9" name="Title 1">
            <a:extLst>
              <a:ext uri="{FF2B5EF4-FFF2-40B4-BE49-F238E27FC236}">
                <a16:creationId xmlns:a16="http://schemas.microsoft.com/office/drawing/2014/main" id="{C18E208E-72FD-4232-4579-A52AE018C57A}"/>
              </a:ext>
            </a:extLst>
          </p:cNvPr>
          <p:cNvSpPr txBox="1">
            <a:spLocks/>
          </p:cNvSpPr>
          <p:nvPr/>
        </p:nvSpPr>
        <p:spPr>
          <a:xfrm>
            <a:off x="-365" y="3663"/>
            <a:ext cx="12195906" cy="729641"/>
          </a:xfrm>
          <a:prstGeom prst="rect">
            <a:avLst/>
          </a:prstGeom>
          <a:solidFill>
            <a:srgbClr val="FFC000"/>
          </a:solidFill>
        </p:spPr>
        <p:txBody>
          <a:bodyPr vert="horz" lIns="91440" tIns="45720" rIns="91440" bIns="45720" rtlCol="0" anchor="ctr">
            <a:norm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dirty="0">
                <a:latin typeface="Times New Roman"/>
                <a:cs typeface="Times New Roman"/>
              </a:rPr>
              <a:t>Linear Kernel</a:t>
            </a:r>
            <a:endParaRPr lang="en-US" sz="3200" dirty="0">
              <a:latin typeface="Times New Roman"/>
              <a:cs typeface="Times New Roman"/>
            </a:endParaRPr>
          </a:p>
        </p:txBody>
      </p:sp>
      <p:sp>
        <p:nvSpPr>
          <p:cNvPr id="4" name="Slide Number Placeholder 3">
            <a:extLst>
              <a:ext uri="{FF2B5EF4-FFF2-40B4-BE49-F238E27FC236}">
                <a16:creationId xmlns:a16="http://schemas.microsoft.com/office/drawing/2014/main" id="{ACEBF872-2A93-C27D-C3EB-BD9E751AA62E}"/>
              </a:ext>
            </a:extLst>
          </p:cNvPr>
          <p:cNvSpPr txBox="1">
            <a:spLocks/>
          </p:cNvSpPr>
          <p:nvPr/>
        </p:nvSpPr>
        <p:spPr>
          <a:xfrm>
            <a:off x="91831" y="6287967"/>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DEBF6B5-A8B6-5742-91AE-8DC29EBB8E42}" type="slidenum">
              <a:rPr lang="en-US" smtClean="0"/>
              <a:pPr/>
              <a:t>9</a:t>
            </a:fld>
            <a:endParaRPr lang="en-US"/>
          </a:p>
        </p:txBody>
      </p:sp>
      <p:pic>
        <p:nvPicPr>
          <p:cNvPr id="2" name="Content Placeholder 5" descr="A diagram of a positive hyperplane&#10;&#10;Description automatically generated">
            <a:extLst>
              <a:ext uri="{FF2B5EF4-FFF2-40B4-BE49-F238E27FC236}">
                <a16:creationId xmlns:a16="http://schemas.microsoft.com/office/drawing/2014/main" id="{9E74C9DA-0847-9E8C-FCE7-DC5D2B633F2B}"/>
              </a:ext>
            </a:extLst>
          </p:cNvPr>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l="7659" r="4702"/>
          <a:stretch/>
        </p:blipFill>
        <p:spPr>
          <a:xfrm>
            <a:off x="3788663" y="2476223"/>
            <a:ext cx="4614670" cy="3371215"/>
          </a:xfrm>
          <a:prstGeom prst="rect">
            <a:avLst/>
          </a:prstGeom>
        </p:spPr>
      </p:pic>
      <p:sp>
        <p:nvSpPr>
          <p:cNvPr id="5" name="TextBox 4">
            <a:extLst>
              <a:ext uri="{FF2B5EF4-FFF2-40B4-BE49-F238E27FC236}">
                <a16:creationId xmlns:a16="http://schemas.microsoft.com/office/drawing/2014/main" id="{E69C8221-86D4-CEA7-B4A6-9CDCC5D0C94D}"/>
              </a:ext>
            </a:extLst>
          </p:cNvPr>
          <p:cNvSpPr txBox="1"/>
          <p:nvPr/>
        </p:nvSpPr>
        <p:spPr>
          <a:xfrm>
            <a:off x="3559065" y="2207346"/>
            <a:ext cx="5073865" cy="338554"/>
          </a:xfrm>
          <a:prstGeom prst="rect">
            <a:avLst/>
          </a:prstGeom>
          <a:noFill/>
        </p:spPr>
        <p:txBody>
          <a:bodyPr wrap="square" lIns="91440" tIns="45720" rIns="91440" bIns="45720" rtlCol="0" anchor="t">
            <a:spAutoFit/>
          </a:bodyPr>
          <a:lstStyle/>
          <a:p>
            <a:pPr algn="ctr"/>
            <a:r>
              <a:rPr lang="en-IN" sz="1600" dirty="0">
                <a:latin typeface="Times New Roman"/>
                <a:cs typeface="Times New Roman"/>
              </a:rPr>
              <a:t>Linear kernel for linearly separable data points</a:t>
            </a:r>
          </a:p>
        </p:txBody>
      </p:sp>
      <p:sp>
        <p:nvSpPr>
          <p:cNvPr id="6" name="TextBox 5">
            <a:extLst>
              <a:ext uri="{FF2B5EF4-FFF2-40B4-BE49-F238E27FC236}">
                <a16:creationId xmlns:a16="http://schemas.microsoft.com/office/drawing/2014/main" id="{9441790C-F36F-B587-B064-BDC4A2951FD5}"/>
              </a:ext>
            </a:extLst>
          </p:cNvPr>
          <p:cNvSpPr txBox="1"/>
          <p:nvPr/>
        </p:nvSpPr>
        <p:spPr>
          <a:xfrm>
            <a:off x="4386665" y="5777761"/>
            <a:ext cx="3418670" cy="338554"/>
          </a:xfrm>
          <a:prstGeom prst="rect">
            <a:avLst/>
          </a:prstGeom>
          <a:noFill/>
        </p:spPr>
        <p:txBody>
          <a:bodyPr wrap="square" lIns="91440" tIns="45720" rIns="91440" bIns="45720" rtlCol="0" anchor="t">
            <a:spAutoFit/>
          </a:bodyPr>
          <a:lstStyle/>
          <a:p>
            <a:pPr algn="ctr"/>
            <a:r>
              <a:rPr lang="en-IN" sz="1600" dirty="0">
                <a:latin typeface="Times New Roman"/>
                <a:cs typeface="Times New Roman"/>
              </a:rPr>
              <a:t>Source: </a:t>
            </a:r>
            <a:r>
              <a:rPr lang="en-IN" sz="1600" dirty="0">
                <a:latin typeface="Times New Roman"/>
                <a:ea typeface="+mn-lt"/>
                <a:cs typeface="+mn-lt"/>
                <a:hlinkClick r:id="rId3"/>
              </a:rPr>
              <a:t>https://tinyurl.com/3r8cbjdk</a:t>
            </a:r>
            <a:r>
              <a:rPr lang="en-IN" sz="1600" dirty="0">
                <a:latin typeface="Times New Roman"/>
                <a:ea typeface="+mn-lt"/>
                <a:cs typeface="+mn-lt"/>
              </a:rPr>
              <a:t>  </a:t>
            </a:r>
            <a:endParaRPr lang="en-IN" sz="1600" dirty="0">
              <a:latin typeface="Times New Roman"/>
              <a:cs typeface="Times New Roman"/>
            </a:endParaRPr>
          </a:p>
        </p:txBody>
      </p:sp>
    </p:spTree>
    <p:extLst>
      <p:ext uri="{BB962C8B-B14F-4D97-AF65-F5344CB8AC3E}">
        <p14:creationId xmlns:p14="http://schemas.microsoft.com/office/powerpoint/2010/main" val="1896745459"/>
      </p:ext>
    </p:extLst>
  </p:cSld>
  <p:clrMapOvr>
    <a:masterClrMapping/>
  </p:clrMapOvr>
</p:sld>
</file>

<file path=ppt/theme/theme1.xml><?xml version="1.0" encoding="utf-8"?>
<a:theme xmlns:a="http://schemas.openxmlformats.org/drawingml/2006/main" name="1_Office Theme">
  <a:themeElements>
    <a:clrScheme name="UWindsor Yellow">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156</TotalTime>
  <Words>2954</Words>
  <Application>Microsoft Office PowerPoint</Application>
  <PresentationFormat>Widescreen</PresentationFormat>
  <Paragraphs>427</Paragraphs>
  <Slides>40</Slides>
  <Notes>0</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40</vt:i4>
      </vt:variant>
    </vt:vector>
  </HeadingPairs>
  <TitlesOfParts>
    <vt:vector size="49" baseType="lpstr">
      <vt:lpstr>Arial</vt:lpstr>
      <vt:lpstr>Arial,Sans-Serif</vt:lpstr>
      <vt:lpstr>Calibri</vt:lpstr>
      <vt:lpstr>Calibri Light</vt:lpstr>
      <vt:lpstr>Cambria Math</vt:lpstr>
      <vt:lpstr>Courier New</vt:lpstr>
      <vt:lpstr>Times New Roman</vt:lpstr>
      <vt:lpstr>Wingdings</vt:lpstr>
      <vt:lpstr>1_Office Theme</vt:lpstr>
      <vt:lpstr>Support Vector Machines (Non-Linear)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Implementation: Intuitive Example</vt:lpstr>
      <vt:lpstr>Implementation: Intuitive Example</vt:lpstr>
      <vt:lpstr>Implementation: Code</vt:lpstr>
      <vt:lpstr>Implementation: Code</vt:lpstr>
      <vt:lpstr>Implementation: Decision Boundary</vt:lpstr>
      <vt:lpstr>Implementation: Decision Boundary</vt:lpstr>
      <vt:lpstr>Implementation: Code</vt:lpstr>
      <vt:lpstr>Non-Linear SVM: Comparision</vt:lpstr>
      <vt:lpstr>PowerPoint Presentation</vt:lpstr>
      <vt:lpstr>Conclusion</vt:lpstr>
      <vt:lpstr>Other Important Links</vt:lpstr>
      <vt:lpstr>References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Multiple Linear Regression Group-24</dc:title>
  <dc:creator>Altamash Yar</dc:creator>
  <cp:lastModifiedBy>Divyash Kumbhani</cp:lastModifiedBy>
  <cp:revision>49</cp:revision>
  <dcterms:created xsi:type="dcterms:W3CDTF">2023-09-28T21:26:11Z</dcterms:created>
  <dcterms:modified xsi:type="dcterms:W3CDTF">2023-10-26T01:32:05Z</dcterms:modified>
</cp:coreProperties>
</file>